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68" r:id="rId2"/>
    <p:sldId id="272" r:id="rId3"/>
    <p:sldId id="269" r:id="rId4"/>
    <p:sldId id="270" r:id="rId5"/>
    <p:sldId id="278" r:id="rId6"/>
    <p:sldId id="279" r:id="rId7"/>
    <p:sldId id="271" r:id="rId8"/>
    <p:sldId id="280" r:id="rId9"/>
    <p:sldId id="281" r:id="rId10"/>
    <p:sldId id="282" r:id="rId11"/>
    <p:sldId id="283" r:id="rId12"/>
    <p:sldId id="284" r:id="rId13"/>
    <p:sldId id="286" r:id="rId14"/>
    <p:sldId id="287" r:id="rId15"/>
    <p:sldId id="264" r:id="rId16"/>
    <p:sldId id="288" r:id="rId17"/>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FFCF37"/>
    <a:srgbClr val="EEB5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3065" autoAdjust="0"/>
    <p:restoredTop sz="94660"/>
  </p:normalViewPr>
  <p:slideViewPr>
    <p:cSldViewPr>
      <p:cViewPr>
        <p:scale>
          <a:sx n="60" d="100"/>
          <a:sy n="60" d="100"/>
        </p:scale>
        <p:origin x="-852" y="-2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B4430E-101A-4845-A35F-49260214D409}" type="datetimeFigureOut">
              <a:rPr lang="pl-PL" smtClean="0"/>
              <a:pPr/>
              <a:t>2010-04-29</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A52B4B-CCFC-48EC-BCA6-52DEA2061666}" type="slidenum">
              <a:rPr lang="pl-PL" smtClean="0"/>
              <a:pPr/>
              <a:t>‹#›</a:t>
            </a:fld>
            <a:endParaRPr lang="pl-P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18900000" scaled="1"/>
          <a:tileRect/>
        </a:grad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D4978-C5F1-48E9-B540-15AFD391DEEE}"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opole.gazeta.pl/opole/51,35106,4329375.html?i=2"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28596" y="142852"/>
            <a:ext cx="8229600" cy="4525963"/>
          </a:xfrm>
        </p:spPr>
        <p:txBody>
          <a:bodyPr>
            <a:noAutofit/>
          </a:bodyPr>
          <a:lstStyle/>
          <a:p>
            <a:pPr algn="just">
              <a:buNone/>
            </a:pPr>
            <a:r>
              <a:rPr lang="pl-PL" sz="2000" b="1" dirty="0" smtClean="0"/>
              <a:t>	</a:t>
            </a:r>
            <a:r>
              <a:rPr lang="pl-PL" sz="1850" b="1" dirty="0" smtClean="0"/>
              <a:t>DWÓR </a:t>
            </a:r>
            <a:r>
              <a:rPr lang="pl-PL" sz="1850" dirty="0" smtClean="0"/>
              <a:t>w Lisich Kątach został zbudowany zapewne ok. 1600. Przebudowany i powiększony ok. </a:t>
            </a:r>
            <a:r>
              <a:rPr lang="pl-PL" sz="1850" dirty="0" err="1" smtClean="0"/>
              <a:t>poł</a:t>
            </a:r>
            <a:r>
              <a:rPr lang="pl-PL" sz="1850" dirty="0" smtClean="0"/>
              <a:t>. XIX w. Renesansowy, z w znacznej mierze zatartymi cechami stylowymi w neogotyku. Zwrócony frontem ku zachodowi. Murowany z kamienia łamanego i cegły, otynkowany. Złożony z prostokątnego budynku właściwego dworu oraz kwadratowej baszty, stykających się pierwotnie narożnikami. Dwór właściwy powiększony przez dodanie traktu od frontu oraz przedłużenie o trzy osie ku pd. W sieni portal renesansowy, kamienny, prostokątny, profilowany. W pomieszczeniach części nowszej sufity. Na zewnątrz w elewacjach części starszej od wschodu i północy zachowane obramienia okien kamienne, prostokątne, profilowane, z współczesnymi kutymi kratami. Okienka piwnic kwadratowe, w obramieniach kamiennych </a:t>
            </a:r>
            <a:r>
              <a:rPr lang="pl-PL" sz="1850" dirty="0" err="1" smtClean="0"/>
              <a:t>sfazowanych</a:t>
            </a:r>
            <a:r>
              <a:rPr lang="pl-PL" sz="1850" dirty="0" smtClean="0"/>
              <a:t>. Pozostałe elewacje o podziałach i stolarce neogotyckiej. Dach czterospadowy kryty łupkiem. Baszta w przyziemiu mieszkalna, w górnych kondygnacjach przekształcona na spichlerz. Przyziemie dwutraktowe, z sienią sklepioną kolebkowo pośrodku, w przedłużeniu której komórka. Po bokach sieni po dwa pomieszczenia nakryte sklepieniami kolebkowo-krzyżowymi i kolebkowymi z lunetami, z nich jedno przekształcone na piekarnię. W górnych kondygnacjach pomieszczenia spichlerza pokryty stropami belkowanymi, wspartymi na słupach. Na zewnątrz okienka bliźnie, ostrołukowe, neogotyckie. Wysoki dach namiotowy kryty eternitem, ujęty w narożnikach neogotyckimi murowanymi sterczynami. Przed frontem dworu obszerny dziedziniec gospodarczy, otoczony budynkami, łączącymi się z basztą. Pośrodku dziedzińca murowany gołębnik. Na południowy-wschód od dworu kaplica. Wszystkie budynki neogotyckie ok. </a:t>
            </a:r>
            <a:r>
              <a:rPr lang="pl-PL" sz="1850" dirty="0" err="1" smtClean="0"/>
              <a:t>poł</a:t>
            </a:r>
            <a:r>
              <a:rPr lang="pl-PL" sz="1850" dirty="0" smtClean="0"/>
              <a:t>. XIX w. </a:t>
            </a:r>
          </a:p>
          <a:p>
            <a:pPr>
              <a:buNone/>
            </a:pPr>
            <a:endParaRPr lang="pl-PL" sz="2000" dirty="0"/>
          </a:p>
        </p:txBody>
      </p:sp>
    </p:spTree>
    <p:custDataLst>
      <p:tags r:id="rId1"/>
    </p:custDataLst>
  </p:cSld>
  <p:clrMapOvr>
    <a:masterClrMapping/>
  </p:clrMapOvr>
  <p:transition spd="slow" advClick="0" advTm="12000">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42844" y="285728"/>
            <a:ext cx="8715436" cy="5840435"/>
          </a:xfrm>
        </p:spPr>
        <p:txBody>
          <a:bodyPr/>
          <a:lstStyle/>
          <a:p>
            <a:pPr>
              <a:buNone/>
            </a:pPr>
            <a:r>
              <a:rPr lang="pl-PL" dirty="0" smtClean="0"/>
              <a:t>	</a:t>
            </a:r>
            <a:endParaRPr lang="pl-PL" dirty="0"/>
          </a:p>
        </p:txBody>
      </p:sp>
      <p:sp>
        <p:nvSpPr>
          <p:cNvPr id="4" name="Rectangle 1"/>
          <p:cNvSpPr>
            <a:spLocks noChangeArrowheads="1"/>
          </p:cNvSpPr>
          <p:nvPr/>
        </p:nvSpPr>
        <p:spPr bwMode="auto">
          <a:xfrm>
            <a:off x="714348" y="285728"/>
            <a:ext cx="7715304"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pl-PL" sz="1600" b="1"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lang="pl-PL" sz="1600" b="1" dirty="0" smtClean="0">
              <a:latin typeface="Arial" pitchFamily="34" charset="0"/>
              <a:ea typeface="Calibri"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l-PL" sz="1600" b="1" i="0" u="none" strike="noStrike" cap="none" normalizeH="0" baseline="0" dirty="0" smtClean="0">
                <a:ln>
                  <a:noFill/>
                </a:ln>
                <a:solidFill>
                  <a:schemeClr val="tx1"/>
                </a:solidFill>
                <a:effectLst/>
                <a:latin typeface="Arial" pitchFamily="34" charset="0"/>
                <a:ea typeface="Calibri" pitchFamily="34" charset="0"/>
                <a:cs typeface="Arial" pitchFamily="34" charset="0"/>
              </a:rPr>
              <a:t>BUDYNEK GMINNY</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Wzniesiony ok. </a:t>
            </a:r>
            <a:r>
              <a:rPr kumimoji="0" lang="pl-PL" sz="16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poł</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W. XIX, zapewne w miejscu zamku, wzmiankowanego 1478. Usytuowany w sąsiedztwie kościoła, na wzniesieniu. Murowany z cegły, otynkowany. Piętrowy, częściowo na niedostępnych piwnicach. Prostokątny, dwutraktowy, z nieregularnym układem wnętrz i osi w elewacjach zewnętrznych. W elewacji tylnej portal p</a:t>
            </a:r>
            <a:r>
              <a:rPr kumimoji="0" lang="pl-PL" sz="1600" b="0" i="0" u="none" strike="noStrike" cap="none" normalizeH="0" baseline="0" dirty="0" smtClean="0">
                <a:ln>
                  <a:noFill/>
                </a:ln>
                <a:solidFill>
                  <a:schemeClr val="tx1"/>
                </a:solidFill>
                <a:effectLst/>
                <a:latin typeface="Calibri"/>
                <a:ea typeface="Calibri" pitchFamily="34" charset="0"/>
                <a:cs typeface="Arial" pitchFamily="34" charset="0"/>
              </a:rPr>
              <a:t>ó</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źnogotycki, ostrołukowy, w kamiennym, fazowanym obramieniu, z datą 1570 i literami H R. Dach czterospadowy kryty łupkiem.</a:t>
            </a:r>
            <a:endParaRPr kumimoji="0" lang="pl-PL"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pl-PL" sz="1600" b="1"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l-PL" sz="1600" b="1" i="0" u="none" strike="noStrike" cap="none" normalizeH="0" baseline="0" dirty="0" smtClean="0">
                <a:ln>
                  <a:noFill/>
                </a:ln>
                <a:solidFill>
                  <a:schemeClr val="tx1"/>
                </a:solidFill>
                <a:effectLst/>
                <a:latin typeface="Arial" pitchFamily="34" charset="0"/>
                <a:ea typeface="Calibri" pitchFamily="34" charset="0"/>
                <a:cs typeface="Arial" pitchFamily="34" charset="0"/>
              </a:rPr>
              <a:t>ZABUDOWA WSI</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Z ok. </a:t>
            </a:r>
            <a:r>
              <a:rPr kumimoji="0" lang="pl-PL" sz="16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poł</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W. XIX. Wzdłuż gł</a:t>
            </a:r>
            <a:r>
              <a:rPr kumimoji="0" lang="pl-PL" sz="1600" b="0" i="0" u="none" strike="noStrike" cap="none" normalizeH="0" baseline="0" dirty="0" smtClean="0">
                <a:ln>
                  <a:noFill/>
                </a:ln>
                <a:solidFill>
                  <a:schemeClr val="tx1"/>
                </a:solidFill>
                <a:effectLst/>
                <a:latin typeface="Calibri"/>
                <a:ea typeface="Calibri" pitchFamily="34" charset="0"/>
                <a:cs typeface="Arial" pitchFamily="34" charset="0"/>
              </a:rPr>
              <a:t>ó</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wnej ulicy zachowana zabudowa zwarta, z domami murowanymi, otynkowanymi. Zagrody złożone przeważnie z dw</a:t>
            </a:r>
            <a:r>
              <a:rPr kumimoji="0" lang="pl-PL" sz="1600" b="0" i="0" u="none" strike="noStrike" cap="none" normalizeH="0" baseline="0" dirty="0" smtClean="0">
                <a:ln>
                  <a:noFill/>
                </a:ln>
                <a:solidFill>
                  <a:schemeClr val="tx1"/>
                </a:solidFill>
                <a:effectLst/>
                <a:latin typeface="Calibri"/>
                <a:ea typeface="Calibri" pitchFamily="34" charset="0"/>
                <a:cs typeface="Arial" pitchFamily="34" charset="0"/>
              </a:rPr>
              <a:t>ó</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ch dom</a:t>
            </a:r>
            <a:r>
              <a:rPr kumimoji="0" lang="pl-PL" sz="1600" b="0" i="0" u="none" strike="noStrike" cap="none" normalizeH="0" baseline="0" dirty="0" smtClean="0">
                <a:ln>
                  <a:noFill/>
                </a:ln>
                <a:solidFill>
                  <a:schemeClr val="tx1"/>
                </a:solidFill>
                <a:effectLst/>
                <a:latin typeface="Calibri"/>
                <a:ea typeface="Calibri" pitchFamily="34" charset="0"/>
                <a:cs typeface="Arial" pitchFamily="34" charset="0"/>
              </a:rPr>
              <a:t>ó</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w, pomiędzy kt</a:t>
            </a:r>
            <a:r>
              <a:rPr kumimoji="0" lang="pl-PL" sz="1600" b="0" i="0" u="none" strike="noStrike" cap="none" normalizeH="0" baseline="0" dirty="0" smtClean="0">
                <a:ln>
                  <a:noFill/>
                </a:ln>
                <a:solidFill>
                  <a:schemeClr val="tx1"/>
                </a:solidFill>
                <a:effectLst/>
                <a:latin typeface="Calibri"/>
                <a:ea typeface="Calibri" pitchFamily="34" charset="0"/>
                <a:cs typeface="Arial" pitchFamily="34" charset="0"/>
              </a:rPr>
              <a:t>ó</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rymi bramy z wjazdem na dziedziniec gospodarczy. Domy przeważnie piętrowe, z dachami siodłowymi, krytymi dach</a:t>
            </a:r>
            <a:r>
              <a:rPr kumimoji="0" lang="pl-PL" sz="1600" b="0" i="0" u="none" strike="noStrike" cap="none" normalizeH="0" baseline="0" dirty="0" smtClean="0">
                <a:ln>
                  <a:noFill/>
                </a:ln>
                <a:solidFill>
                  <a:schemeClr val="tx1"/>
                </a:solidFill>
                <a:effectLst/>
                <a:latin typeface="Calibri"/>
                <a:ea typeface="Calibri" pitchFamily="34" charset="0"/>
                <a:cs typeface="Arial" pitchFamily="34" charset="0"/>
              </a:rPr>
              <a:t>ó</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wką. Dom szczytowy i drugi kalenicowy , pomiędzy kt</a:t>
            </a:r>
            <a:r>
              <a:rPr kumimoji="0" lang="pl-PL" sz="1600" b="0" i="0" u="none" strike="noStrike" cap="none" normalizeH="0" baseline="0" dirty="0" smtClean="0">
                <a:ln>
                  <a:noFill/>
                </a:ln>
                <a:solidFill>
                  <a:schemeClr val="tx1"/>
                </a:solidFill>
                <a:effectLst/>
                <a:latin typeface="Calibri"/>
                <a:ea typeface="Calibri" pitchFamily="34" charset="0"/>
                <a:cs typeface="Arial" pitchFamily="34" charset="0"/>
              </a:rPr>
              <a:t>ó</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rymi mur z bramą zamkniętą łukiem spłaszczonym i kapliczką flankowaną uproszczonymi pilastrami. W dziedzińcu stodoła konstrukcji szkieletowej, wypełnionej cegłą. </a:t>
            </a:r>
            <a:r>
              <a:rPr kumimoji="0" lang="pl-PL" sz="16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Dwa domy szczytowe. Dom szczytowy i drugi kalenicowy, w kt</a:t>
            </a:r>
            <a:r>
              <a:rPr kumimoji="0" lang="pl-PL" sz="1600" b="0" i="0" u="none" strike="noStrike" cap="none" normalizeH="0" baseline="0" dirty="0" smtClean="0">
                <a:ln>
                  <a:noFill/>
                </a:ln>
                <a:solidFill>
                  <a:schemeClr val="tx1"/>
                </a:solidFill>
                <a:effectLst/>
                <a:latin typeface="Calibri"/>
                <a:ea typeface="Calibri" pitchFamily="34" charset="0"/>
                <a:cs typeface="Arial" pitchFamily="34" charset="0"/>
              </a:rPr>
              <a:t>ó</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rym przejazd. Pomiędzy domami mur z furtą. Założenia analogiczne, z domami szczytowymi, pomiędzy kt</a:t>
            </a:r>
            <a:r>
              <a:rPr kumimoji="0" lang="pl-PL" sz="1600" b="0" i="0" u="none" strike="noStrike" cap="none" normalizeH="0" baseline="0" dirty="0" smtClean="0">
                <a:ln>
                  <a:noFill/>
                </a:ln>
                <a:solidFill>
                  <a:schemeClr val="tx1"/>
                </a:solidFill>
                <a:effectLst/>
                <a:latin typeface="Calibri"/>
                <a:ea typeface="Calibri" pitchFamily="34" charset="0"/>
                <a:cs typeface="Arial" pitchFamily="34" charset="0"/>
              </a:rPr>
              <a:t>ó</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rymi bramy zamknięte p</a:t>
            </a:r>
            <a:r>
              <a:rPr kumimoji="0" lang="pl-PL" sz="1600" b="0" i="0" u="none" strike="noStrike" cap="none" normalizeH="0" baseline="0" dirty="0" smtClean="0">
                <a:ln>
                  <a:noFill/>
                </a:ln>
                <a:solidFill>
                  <a:schemeClr val="tx1"/>
                </a:solidFill>
                <a:effectLst/>
                <a:latin typeface="Calibri"/>
                <a:ea typeface="Calibri" pitchFamily="34" charset="0"/>
                <a:cs typeface="Arial" pitchFamily="34" charset="0"/>
              </a:rPr>
              <a:t>ó</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łkoliście, flankowane furtami i ślepymi arkadami zamkniętymi koszowo. Pomiędzy domami mur z bramą zamkniętą łukiem koszowym, flankowaną uproszczonymi pilastrami. Dom szczytowy i drugi kalenicowy, w nich bramy przejazdowe zamknięte p</a:t>
            </a:r>
            <a:r>
              <a:rPr kumimoji="0" lang="pl-PL" sz="1600" b="0" i="0" u="none" strike="noStrike" cap="none" normalizeH="0" baseline="0" dirty="0" smtClean="0">
                <a:ln>
                  <a:noFill/>
                </a:ln>
                <a:solidFill>
                  <a:schemeClr val="tx1"/>
                </a:solidFill>
                <a:effectLst/>
                <a:latin typeface="Calibri"/>
                <a:ea typeface="Calibri" pitchFamily="34" charset="0"/>
                <a:cs typeface="Arial" pitchFamily="34" charset="0"/>
              </a:rPr>
              <a:t>ó</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łkoliście.                                                                                     </a:t>
            </a:r>
            <a:endParaRPr kumimoji="0" lang="pl-PL"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advClick="0" advTm="12000">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WordArt 3"/>
          <p:cNvSpPr>
            <a:spLocks noChangeArrowheads="1" noChangeShapeType="1" noTextEdit="1"/>
          </p:cNvSpPr>
          <p:nvPr/>
        </p:nvSpPr>
        <p:spPr bwMode="auto">
          <a:xfrm>
            <a:off x="0" y="142852"/>
            <a:ext cx="8143900" cy="1071570"/>
          </a:xfrm>
          <a:prstGeom prst="rect">
            <a:avLst/>
          </a:prstGeom>
        </p:spPr>
        <p:txBody>
          <a:bodyPr wrap="none" fromWordArt="1"/>
          <a:lstStyle/>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TRZEBOSZOWICE</a:t>
            </a:r>
          </a:p>
        </p:txBody>
      </p:sp>
      <p:sp>
        <p:nvSpPr>
          <p:cNvPr id="6" name="Symbol zastępczy zawartości 2"/>
          <p:cNvSpPr>
            <a:spLocks noGrp="1"/>
          </p:cNvSpPr>
          <p:nvPr>
            <p:ph idx="1"/>
          </p:nvPr>
        </p:nvSpPr>
        <p:spPr>
          <a:xfrm>
            <a:off x="5143504" y="2071678"/>
            <a:ext cx="3186106" cy="1643074"/>
          </a:xfrm>
        </p:spPr>
        <p:txBody>
          <a:bodyPr>
            <a:noAutofit/>
          </a:bodyPr>
          <a:lstStyle/>
          <a:p>
            <a:pPr algn="just">
              <a:buNone/>
            </a:pPr>
            <a:r>
              <a:rPr lang="pl-PL" sz="1750" b="1" dirty="0" smtClean="0"/>
              <a:t>	KOŚCIÓŁ PARAFIALNY</a:t>
            </a:r>
            <a:r>
              <a:rPr lang="pl-PL" sz="1750" dirty="0" smtClean="0"/>
              <a:t> pod wezwaniem świętej Jadwigi, </a:t>
            </a:r>
            <a:r>
              <a:rPr lang="pl-PL" sz="1750" dirty="0" err="1" smtClean="0"/>
              <a:t>Wzmiank</a:t>
            </a:r>
            <a:r>
              <a:rPr lang="pl-PL" sz="1750" dirty="0" smtClean="0"/>
              <a:t>       </a:t>
            </a:r>
            <a:r>
              <a:rPr lang="pl-PL" sz="1750" dirty="0" err="1" smtClean="0"/>
              <a:t>owany</a:t>
            </a:r>
            <a:r>
              <a:rPr lang="pl-PL" sz="1750" dirty="0" smtClean="0"/>
              <a:t> w roku 1302. Obecny zbudowany w roku 1888, murowany, neogotycki. </a:t>
            </a:r>
          </a:p>
          <a:p>
            <a:pPr>
              <a:buNone/>
            </a:pPr>
            <a:endParaRPr lang="pl-PL" sz="1750" dirty="0"/>
          </a:p>
        </p:txBody>
      </p:sp>
      <p:pic>
        <p:nvPicPr>
          <p:cNvPr id="5" name="Picture 1"/>
          <p:cNvPicPr>
            <a:picLocks noChangeAspect="1" noChangeArrowheads="1"/>
          </p:cNvPicPr>
          <p:nvPr/>
        </p:nvPicPr>
        <p:blipFill>
          <a:blip r:embed="rId2" cstate="print"/>
          <a:srcRect/>
          <a:stretch>
            <a:fillRect/>
          </a:stretch>
        </p:blipFill>
        <p:spPr bwMode="auto">
          <a:xfrm>
            <a:off x="1000100" y="1214422"/>
            <a:ext cx="3929090" cy="5238786"/>
          </a:xfrm>
          <a:prstGeom prst="rect">
            <a:avLst/>
          </a:prstGeom>
          <a:noFill/>
          <a:ln w="9525">
            <a:noFill/>
            <a:miter lim="800000"/>
            <a:headEnd/>
            <a:tailEnd/>
          </a:ln>
          <a:effectLst/>
        </p:spPr>
      </p:pic>
    </p:spTree>
  </p:cSld>
  <p:clrMapOvr>
    <a:masterClrMapping/>
  </p:clrMapOvr>
  <p:transition spd="slow" advClick="0" advTm="8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57200" y="142852"/>
            <a:ext cx="8229600" cy="6572296"/>
          </a:xfrm>
        </p:spPr>
        <p:txBody>
          <a:bodyPr>
            <a:noAutofit/>
          </a:bodyPr>
          <a:lstStyle/>
          <a:p>
            <a:pPr algn="just">
              <a:buNone/>
            </a:pPr>
            <a:r>
              <a:rPr lang="pl-PL" sz="1750" b="1" dirty="0" smtClean="0"/>
              <a:t>	PLEBANIA</a:t>
            </a:r>
            <a:r>
              <a:rPr lang="pl-PL" sz="1750" dirty="0" smtClean="0"/>
              <a:t> z początku wieku XIX. murowana, otynkowana. Piętrowa, prostokątna z sienią na osi. Elewacja frontowa pięcioosiowa, z gzymsem pomiędzy kondygnacjami oraz piętrem ożywionym boniowaniem. Dach naczółkowy kryty łupkiem.</a:t>
            </a:r>
          </a:p>
          <a:p>
            <a:pPr algn="just"/>
            <a:endParaRPr lang="pl-PL" sz="1750" b="1" dirty="0" smtClean="0"/>
          </a:p>
          <a:p>
            <a:pPr algn="just">
              <a:buNone/>
            </a:pPr>
            <a:r>
              <a:rPr lang="pl-PL" sz="1750" b="1" dirty="0" smtClean="0"/>
              <a:t>	DWÓR </a:t>
            </a:r>
            <a:r>
              <a:rPr lang="pl-PL" sz="1750" dirty="0" smtClean="0"/>
              <a:t>Zbudowany ok. 1800. Zwrócony frontem ku zachodowi. Murowany, otynkowany. Piętrowy z </a:t>
            </a:r>
            <a:r>
              <a:rPr lang="pl-PL" sz="1750" dirty="0" err="1" smtClean="0"/>
              <a:t>mansardem</a:t>
            </a:r>
            <a:r>
              <a:rPr lang="pl-PL" sz="1750" dirty="0" smtClean="0"/>
              <a:t>, na sklepionych piwnicach pod częścią budynku. Prostokątny z nowszą dobudówką  przy elewacji tylnej. Układ wnętrz trzytraktowy. Na osi obszerna sień z jednobiegową klatką schodową pośrodku, w tylnym trakcie przewężona, z małymi pomieszczeniami po bokach. W traktach bocznych po trzy pomieszczenia, w którym jedno, w narożniku południowo-zachodnim sklepione kolebkowo – krzyżowe, w pozostałych sufity. Elewacja frontowa siedmioosiowa, z wejściem pośrodku, flankowanym wydatnymi występami. Narożniki opięte do wysokości piętra stożkowymi szkarpami. Pomiędzy kondygnacjami gzyms opaskowy. Okna w prostych obramieniach. Dach ma sandrowy z naczółkami kryty dachówką, z nowszą facjatką i dwiema lukarnami.</a:t>
            </a:r>
          </a:p>
          <a:p>
            <a:pPr algn="just">
              <a:buNone/>
            </a:pPr>
            <a:r>
              <a:rPr lang="pl-PL" sz="1750" b="1" dirty="0" smtClean="0"/>
              <a:t>	</a:t>
            </a:r>
          </a:p>
          <a:p>
            <a:pPr algn="just">
              <a:buNone/>
            </a:pPr>
            <a:r>
              <a:rPr lang="pl-PL" sz="1750" b="1" dirty="0" smtClean="0"/>
              <a:t>	KAPLICZKI</a:t>
            </a:r>
            <a:r>
              <a:rPr lang="pl-PL" sz="1750" dirty="0" smtClean="0"/>
              <a:t> Murowane, otynkowane, na rzutach prostokątów, z dachami siodłowymi krytymi dachówką. Pierwsza zbudowana około roku 1800. Sklepiona kolebkowo-krzyżowo. Na zewnątrz podziały ramowe i szczyt ujęty spływami, zwieńczony trójkątnie, z wnęką pośrodku. Druga zbudowana około roku 1850. Wewnątrz neogotyckie sklepienie kolebkowo-żebrowe. Wejście zamknięte półkoliście, flankowane uproszczonymi pilastrami. Szczyt z uproszczonymi pilastrami, ujęty spływami, zwieńczony segmentowo, z wnęką pośrodku. </a:t>
            </a:r>
          </a:p>
          <a:p>
            <a:endParaRPr lang="pl-PL" sz="1750" dirty="0"/>
          </a:p>
        </p:txBody>
      </p:sp>
    </p:spTree>
  </p:cSld>
  <p:clrMapOvr>
    <a:masterClrMapping/>
  </p:clrMapOvr>
  <p:transition spd="slow" advClick="0" advTm="12000">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1" name="Picture 3"/>
          <p:cNvPicPr>
            <a:picLocks noChangeAspect="1" noChangeArrowheads="1"/>
          </p:cNvPicPr>
          <p:nvPr/>
        </p:nvPicPr>
        <p:blipFill>
          <a:blip r:embed="rId2" cstate="print"/>
          <a:srcRect/>
          <a:stretch>
            <a:fillRect/>
          </a:stretch>
        </p:blipFill>
        <p:spPr bwMode="auto">
          <a:xfrm>
            <a:off x="1928794" y="1142984"/>
            <a:ext cx="5500726" cy="4125404"/>
          </a:xfrm>
          <a:prstGeom prst="rect">
            <a:avLst/>
          </a:prstGeom>
          <a:noFill/>
          <a:ln w="9525">
            <a:noFill/>
            <a:miter lim="800000"/>
            <a:headEnd/>
            <a:tailEnd/>
          </a:ln>
          <a:effectLst/>
        </p:spPr>
      </p:pic>
      <p:sp>
        <p:nvSpPr>
          <p:cNvPr id="4" name="WordArt 3"/>
          <p:cNvSpPr>
            <a:spLocks noChangeArrowheads="1" noChangeShapeType="1" noTextEdit="1"/>
          </p:cNvSpPr>
          <p:nvPr/>
        </p:nvSpPr>
        <p:spPr bwMode="auto">
          <a:xfrm>
            <a:off x="2571736" y="142852"/>
            <a:ext cx="4214843" cy="1071570"/>
          </a:xfrm>
          <a:prstGeom prst="rect">
            <a:avLst/>
          </a:prstGeom>
        </p:spPr>
        <p:txBody>
          <a:bodyPr wrap="none" fromWordArt="1"/>
          <a:lstStyle/>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KOZIELNO</a:t>
            </a:r>
          </a:p>
        </p:txBody>
      </p:sp>
      <p:sp>
        <p:nvSpPr>
          <p:cNvPr id="5" name="Rectangle 1"/>
          <p:cNvSpPr>
            <a:spLocks noChangeArrowheads="1"/>
          </p:cNvSpPr>
          <p:nvPr/>
        </p:nvSpPr>
        <p:spPr bwMode="auto">
          <a:xfrm>
            <a:off x="357158" y="5500702"/>
            <a:ext cx="8358246"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pl-PL"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Jezioro</a:t>
            </a:r>
            <a:r>
              <a:rPr kumimoji="0" lang="pl-PL" sz="2000" b="1" i="0" u="none" strike="noStrike" cap="none" normalizeH="0" dirty="0" smtClean="0">
                <a:ln>
                  <a:noFill/>
                </a:ln>
                <a:solidFill>
                  <a:schemeClr val="tx1"/>
                </a:solidFill>
                <a:effectLst/>
                <a:latin typeface="Calibri" pitchFamily="34" charset="0"/>
                <a:ea typeface="Calibri" pitchFamily="34" charset="0"/>
                <a:cs typeface="Times New Roman" pitchFamily="18" charset="0"/>
              </a:rPr>
              <a:t> Kozielno</a:t>
            </a:r>
            <a:r>
              <a:rPr kumimoji="0" lang="pl-PL"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(Jezioro Paczkowskie) jest sztucznym zbiornikiem retencyjnym utworzonym w </a:t>
            </a:r>
            <a:r>
              <a:rPr lang="pl-PL" sz="2000" dirty="0" smtClean="0">
                <a:latin typeface="Calibri" pitchFamily="34" charset="0"/>
                <a:ea typeface="Calibri" pitchFamily="34" charset="0"/>
                <a:cs typeface="Times New Roman" pitchFamily="18" charset="0"/>
              </a:rPr>
              <a:t>2002 roku po tragicznej powodzi  z roku 1997.</a:t>
            </a:r>
            <a:endParaRPr kumimoji="0" lang="pl-PL"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advClick="0" advTm="8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wheel(4)">
                                      <p:cBhvr>
                                        <p:cTn id="7" dur="2000"/>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1142976" y="785794"/>
            <a:ext cx="664373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pl-PL"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DOM nr 35</a:t>
            </a:r>
            <a:r>
              <a:rPr kumimoji="0" lang="pl-PL"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Z około połowy wieku XIX. murowany otynkowany. Piętrowy na rzucie wydłużonego prostokąta. Układ pomieszczeń dwutraktowy, w części przyziemia pomieszczenie gospodarcze. Elewacja ośmioosiowa, w nieregularnym układzie osi. Podziały ścian parami uproszczonych, krenelowanych pilastrów; pomiędzy piętrami gzyms przepaskowy. Dach siodłowy kryty dachówką, z drewnianą wystawką od dziedzińca.</a:t>
            </a:r>
            <a:endParaRPr kumimoji="0" lang="pl-PL"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pl-PL"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l-PL"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KAPLICZKA</a:t>
            </a:r>
            <a:r>
              <a:rPr kumimoji="0" lang="pl-PL"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Zbudowana wiek XVIII lub początek wieku XIX. Barokowa. Murowana, otynkowana. Kwadratowa, sklepiona krzyżowo. Na zewnątrz podziały ramowe. Szczycik wydzielony zadaszeniem, ujęty uproszczonymi spływami wolutowymi, zwieńczony trójkątnym spłaszczeniem przyczółkiem. Daszek siodłowy kryty dachówką. We wnęce w szczycie rzeźba niezidentyfikowanego świętego, barokowo-ludowa.</a:t>
            </a:r>
            <a:endParaRPr kumimoji="0" lang="pl-PL"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advClick="0" advTm="10000">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3" cstate="print"/>
          <a:srcRect/>
          <a:stretch>
            <a:fillRect/>
          </a:stretch>
        </p:blipFill>
        <p:spPr bwMode="auto">
          <a:xfrm rot="16200000">
            <a:off x="1879842" y="120366"/>
            <a:ext cx="5392568" cy="729492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4" name="WordArt 3"/>
          <p:cNvSpPr>
            <a:spLocks noChangeArrowheads="1" noChangeShapeType="1" noTextEdit="1"/>
          </p:cNvSpPr>
          <p:nvPr/>
        </p:nvSpPr>
        <p:spPr bwMode="auto">
          <a:xfrm>
            <a:off x="2571736" y="142852"/>
            <a:ext cx="4214843" cy="1071570"/>
          </a:xfrm>
          <a:prstGeom prst="rect">
            <a:avLst/>
          </a:prstGeom>
        </p:spPr>
        <p:txBody>
          <a:bodyPr wrap="none" fromWordArt="1"/>
          <a:lstStyle/>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PACZKÓW - PLAN MIASTA</a:t>
            </a:r>
          </a:p>
        </p:txBody>
      </p:sp>
    </p:spTree>
    <p:custDataLst>
      <p:tags r:id="rId1"/>
    </p:custDataLst>
  </p:cSld>
  <p:clrMapOvr>
    <a:masterClrMapping/>
  </p:clrMapOvr>
  <p:transition spd="slow" advClick="0" advTm="8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plus(in)">
                                      <p:cBhvr>
                                        <p:cTn id="7" dur="3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928662" y="714356"/>
            <a:ext cx="7358114" cy="5016758"/>
          </a:xfrm>
          <a:prstGeom prst="rect">
            <a:avLst/>
          </a:prstGeom>
        </p:spPr>
        <p:txBody>
          <a:bodyPr wrap="square">
            <a:spAutoFit/>
          </a:bodyPr>
          <a:lstStyle/>
          <a:p>
            <a:pPr algn="just"/>
            <a:r>
              <a:rPr lang="pl-PL" sz="3200" dirty="0" smtClean="0"/>
              <a:t>Paczków to malownicze miasteczko Opolszczyzny z bogatą historią i tradycją. Mówi się o nim że to Śląski Carcassonne, nie tylko dlatego, że jego obramowania są najlepiej zachowanym na Śląsku zabytkiem miejskiej architektury obronnej, ale i dlatego, że funkcje obronne były jedną z głównych przesłanek utworzenia miasta. Dzisiaj sięgają tu turyści by zobaczyć dawność zrośniętą z dniem dzisiejszym.</a:t>
            </a:r>
            <a:endParaRPr lang="pl-PL" sz="3200" dirty="0"/>
          </a:p>
        </p:txBody>
      </p:sp>
    </p:spTree>
  </p:cSld>
  <p:clrMapOvr>
    <a:masterClrMapping/>
  </p:clrMapOvr>
  <p:transition spd="slow" advClick="0" advTm="8000">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BS2008\redirected$\nauczyciel033n\Pulpit\Ścibórz\Wieża ciśnień w Ściborzu.JPG"/>
          <p:cNvPicPr>
            <a:picLocks noChangeAspect="1" noChangeArrowheads="1"/>
          </p:cNvPicPr>
          <p:nvPr/>
        </p:nvPicPr>
        <p:blipFill>
          <a:blip r:embed="rId2" cstate="print"/>
          <a:srcRect/>
          <a:stretch>
            <a:fillRect/>
          </a:stretch>
        </p:blipFill>
        <p:spPr bwMode="auto">
          <a:xfrm>
            <a:off x="785786" y="1428736"/>
            <a:ext cx="2939450" cy="3929090"/>
          </a:xfrm>
          <a:prstGeom prst="rect">
            <a:avLst/>
          </a:prstGeom>
          <a:noFill/>
        </p:spPr>
      </p:pic>
      <p:sp>
        <p:nvSpPr>
          <p:cNvPr id="5" name="WordArt 3"/>
          <p:cNvSpPr>
            <a:spLocks noChangeArrowheads="1" noChangeShapeType="1" noTextEdit="1"/>
          </p:cNvSpPr>
          <p:nvPr/>
        </p:nvSpPr>
        <p:spPr bwMode="auto">
          <a:xfrm>
            <a:off x="2571736" y="142852"/>
            <a:ext cx="4214843" cy="1071570"/>
          </a:xfrm>
          <a:prstGeom prst="rect">
            <a:avLst/>
          </a:prstGeom>
        </p:spPr>
        <p:txBody>
          <a:bodyPr wrap="none" fromWordArt="1"/>
          <a:lstStyle/>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ŚCIBÓRZ</a:t>
            </a:r>
          </a:p>
        </p:txBody>
      </p:sp>
      <p:sp>
        <p:nvSpPr>
          <p:cNvPr id="6" name="Symbol zastępczy zawartości 2"/>
          <p:cNvSpPr>
            <a:spLocks noGrp="1"/>
          </p:cNvSpPr>
          <p:nvPr>
            <p:ph idx="1"/>
          </p:nvPr>
        </p:nvSpPr>
        <p:spPr>
          <a:xfrm>
            <a:off x="3786182" y="1214422"/>
            <a:ext cx="4872014" cy="4429156"/>
          </a:xfrm>
        </p:spPr>
        <p:txBody>
          <a:bodyPr>
            <a:normAutofit fontScale="25000" lnSpcReduction="20000"/>
          </a:bodyPr>
          <a:lstStyle/>
          <a:p>
            <a:pPr algn="just">
              <a:buNone/>
            </a:pPr>
            <a:r>
              <a:rPr lang="pl-PL" sz="8000" b="1" dirty="0" smtClean="0"/>
              <a:t>	DWÓR. </a:t>
            </a:r>
            <a:r>
              <a:rPr lang="pl-PL" sz="8000" dirty="0" smtClean="0"/>
              <a:t>Zbudowany </a:t>
            </a:r>
            <a:r>
              <a:rPr lang="pl-PL" sz="8000" b="1" i="1" dirty="0" smtClean="0"/>
              <a:t>1668</a:t>
            </a:r>
            <a:r>
              <a:rPr lang="pl-PL" sz="8000" i="1" dirty="0" smtClean="0"/>
              <a:t> </a:t>
            </a:r>
            <a:r>
              <a:rPr lang="pl-PL" sz="8000" dirty="0" smtClean="0"/>
              <a:t>dla Jana Henryka </a:t>
            </a:r>
            <a:r>
              <a:rPr lang="pl-PL" sz="8000" dirty="0" err="1" smtClean="0"/>
              <a:t>Heymanna</a:t>
            </a:r>
            <a:r>
              <a:rPr lang="pl-PL" sz="8000" dirty="0" smtClean="0"/>
              <a:t> , prałata wrocławskiego, kustosza kościoła </a:t>
            </a:r>
            <a:r>
              <a:rPr lang="pl-PL" sz="8000" b="1" i="1" dirty="0" smtClean="0"/>
              <a:t>św. Jakuba</a:t>
            </a:r>
            <a:r>
              <a:rPr lang="pl-PL" sz="8000" dirty="0" smtClean="0"/>
              <a:t> w Nysie, radcy bpa </a:t>
            </a:r>
            <a:r>
              <a:rPr lang="pl-PL" sz="8000" b="1" i="1" dirty="0" smtClean="0"/>
              <a:t>Sebastiana Rostocka</a:t>
            </a:r>
            <a:r>
              <a:rPr lang="pl-PL" sz="8000" dirty="0" smtClean="0"/>
              <a:t>. Barokowy. Zwrócony frontem ku wschodowi Murowany , otynkowany . Piętrowy, częściowo podpiwniczony. Prostokątny. Wewnątrz obszerna sień pośrodku , w jej przedłużeniu jednobiegowa klatka schodowa i przewężony korytarz; po bokach trzy trakty pomieszczeń , z których wsch. Znacznie szersze od pozostałych.  Na suficie sieni . obszernego pomieszczenia na piętrze ponad nią oraz dwóch innych na piętrze dekoracja stiukowa o motywach ramowych z festonami i muszlami oraz ornamentem </a:t>
            </a:r>
            <a:r>
              <a:rPr lang="pl-PL" sz="8000" dirty="0" err="1" smtClean="0"/>
              <a:t>katuszowym</a:t>
            </a:r>
            <a:endParaRPr lang="pl-PL" sz="8000" dirty="0" smtClean="0"/>
          </a:p>
        </p:txBody>
      </p:sp>
      <p:sp>
        <p:nvSpPr>
          <p:cNvPr id="7" name="pole tekstowe 6"/>
          <p:cNvSpPr txBox="1"/>
          <p:nvPr/>
        </p:nvSpPr>
        <p:spPr>
          <a:xfrm>
            <a:off x="285720" y="5572140"/>
            <a:ext cx="8643998" cy="646331"/>
          </a:xfrm>
          <a:prstGeom prst="rect">
            <a:avLst/>
          </a:prstGeom>
          <a:noFill/>
        </p:spPr>
        <p:txBody>
          <a:bodyPr wrap="square" rtlCol="0">
            <a:spAutoFit/>
          </a:bodyPr>
          <a:lstStyle/>
          <a:p>
            <a:r>
              <a:rPr lang="pl-PL" dirty="0" smtClean="0"/>
              <a:t>i stylizowanymi maskami w narożnikach. Obramowania okien uszate, z kluczami i kroplami .  Wysoki dach czterospadowy kryty dachówką.</a:t>
            </a:r>
            <a:endParaRPr lang="pl-PL" dirty="0"/>
          </a:p>
        </p:txBody>
      </p:sp>
    </p:spTree>
  </p:cSld>
  <p:clrMapOvr>
    <a:masterClrMapping/>
  </p:clrMapOvr>
  <p:transition spd="slow" advClick="0" advTm="1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amond(out)">
                                      <p:cBhvr>
                                        <p:cTn id="7" dur="3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214414" y="642918"/>
            <a:ext cx="6500858" cy="4525963"/>
          </a:xfrm>
        </p:spPr>
        <p:txBody>
          <a:bodyPr>
            <a:normAutofit/>
          </a:bodyPr>
          <a:lstStyle/>
          <a:p>
            <a:pPr algn="just">
              <a:buNone/>
            </a:pPr>
            <a:r>
              <a:rPr lang="pl-PL" sz="2000" b="1" dirty="0" smtClean="0"/>
              <a:t>	</a:t>
            </a:r>
            <a:endParaRPr lang="pl-PL" sz="2000" dirty="0" smtClean="0"/>
          </a:p>
          <a:p>
            <a:pPr algn="just">
              <a:buNone/>
            </a:pPr>
            <a:r>
              <a:rPr lang="pl-PL" sz="2000" b="1" dirty="0" smtClean="0"/>
              <a:t>	DAWNY ZAJAZD. </a:t>
            </a:r>
            <a:r>
              <a:rPr lang="pl-PL" sz="2000" dirty="0" smtClean="0"/>
              <a:t>Zbudowany ok. połową wieku </a:t>
            </a:r>
            <a:r>
              <a:rPr lang="pl-PL" sz="2000" b="1" i="1" dirty="0" smtClean="0"/>
              <a:t>XIX</a:t>
            </a:r>
            <a:r>
              <a:rPr lang="pl-PL" sz="2000" dirty="0" smtClean="0"/>
              <a:t>. Murowany, otynkowany.  Parterowy , prostokątny , z nowszą przybudówką  od tyłu. Pomieszczenia kryte stopniami. Dach mansardowy z naczółkami i świetlikami , kryty dachówką. </a:t>
            </a:r>
          </a:p>
          <a:p>
            <a:pPr algn="just">
              <a:buNone/>
            </a:pPr>
            <a:r>
              <a:rPr lang="pl-PL" sz="2000" b="1" dirty="0" smtClean="0"/>
              <a:t>	</a:t>
            </a:r>
          </a:p>
          <a:p>
            <a:pPr algn="just">
              <a:buNone/>
            </a:pPr>
            <a:r>
              <a:rPr lang="pl-PL" sz="2000" b="1" dirty="0" smtClean="0"/>
              <a:t>	KAPLICZKA. </a:t>
            </a:r>
            <a:r>
              <a:rPr lang="pl-PL" sz="2000" dirty="0" smtClean="0"/>
              <a:t>Z 2. Połowa wieku </a:t>
            </a:r>
            <a:r>
              <a:rPr lang="pl-PL" sz="2000" b="1" i="1" dirty="0" smtClean="0"/>
              <a:t>XVIII</a:t>
            </a:r>
            <a:r>
              <a:rPr lang="pl-PL" sz="2000" dirty="0" smtClean="0"/>
              <a:t>. Murowana , otynkowana: Płaska; pośrodku płytka wnęka, w której barokowa rzeźba </a:t>
            </a:r>
            <a:r>
              <a:rPr lang="pl-PL" sz="2000" b="1" i="1" dirty="0" smtClean="0"/>
              <a:t>św. Jana Nepomucena</a:t>
            </a:r>
            <a:r>
              <a:rPr lang="pl-PL" sz="2000" dirty="0" smtClean="0"/>
              <a:t>, w zwieńczeniu wydatny gzyms kostkowy, wygięty ku górze.                                                                                                                                                                                                                                                                                                                                                                                                                                                           </a:t>
            </a:r>
          </a:p>
          <a:p>
            <a:pPr>
              <a:buNone/>
            </a:pPr>
            <a:endParaRPr lang="pl-PL" sz="2000" dirty="0"/>
          </a:p>
        </p:txBody>
      </p:sp>
    </p:spTree>
  </p:cSld>
  <p:clrMapOvr>
    <a:masterClrMapping/>
  </p:clrMapOvr>
  <p:transition spd="slow" advClick="0" advTm="8000">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descr="Dawny dwór Jerinów w Ujeźdźcu">
            <a:hlinkClick r:id="rId2"/>
          </p:cNvPr>
          <p:cNvPicPr>
            <a:picLocks noChangeAspect="1"/>
          </p:cNvPicPr>
          <p:nvPr/>
        </p:nvPicPr>
        <p:blipFill>
          <a:blip r:embed="rId3"/>
          <a:srcRect/>
          <a:stretch>
            <a:fillRect/>
          </a:stretch>
        </p:blipFill>
        <p:spPr bwMode="auto">
          <a:xfrm>
            <a:off x="4643438" y="1285860"/>
            <a:ext cx="4019901" cy="2857520"/>
          </a:xfrm>
          <a:prstGeom prst="rect">
            <a:avLst/>
          </a:prstGeom>
          <a:noFill/>
          <a:ln w="9525">
            <a:noFill/>
            <a:miter lim="800000"/>
            <a:headEnd/>
            <a:tailEnd/>
          </a:ln>
        </p:spPr>
      </p:pic>
      <p:sp>
        <p:nvSpPr>
          <p:cNvPr id="5" name="WordArt 3"/>
          <p:cNvSpPr>
            <a:spLocks noChangeArrowheads="1" noChangeShapeType="1" noTextEdit="1"/>
          </p:cNvSpPr>
          <p:nvPr/>
        </p:nvSpPr>
        <p:spPr bwMode="auto">
          <a:xfrm>
            <a:off x="2571736" y="142852"/>
            <a:ext cx="4214843" cy="1071570"/>
          </a:xfrm>
          <a:prstGeom prst="rect">
            <a:avLst/>
          </a:prstGeom>
        </p:spPr>
        <p:txBody>
          <a:bodyPr wrap="none" fromWordArt="1"/>
          <a:lstStyle/>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UJEŹDZIEC</a:t>
            </a:r>
          </a:p>
        </p:txBody>
      </p:sp>
      <p:sp>
        <p:nvSpPr>
          <p:cNvPr id="6" name="Rectangle 1"/>
          <p:cNvSpPr>
            <a:spLocks noChangeArrowheads="1"/>
          </p:cNvSpPr>
          <p:nvPr/>
        </p:nvSpPr>
        <p:spPr bwMode="auto">
          <a:xfrm>
            <a:off x="500034" y="1000108"/>
            <a:ext cx="3857652"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pPr>
            <a:r>
              <a:rPr kumimoji="0" lang="pl-PL" sz="1700" b="1" i="0" u="none" strike="noStrike" cap="none" normalizeH="0" baseline="0" dirty="0" smtClean="0">
                <a:ln>
                  <a:noFill/>
                </a:ln>
                <a:solidFill>
                  <a:schemeClr val="tx1"/>
                </a:solidFill>
                <a:effectLst/>
                <a:latin typeface="Arial" pitchFamily="34" charset="0"/>
                <a:ea typeface="Calibri" pitchFamily="34" charset="0"/>
                <a:cs typeface="Arial" pitchFamily="34" charset="0"/>
              </a:rPr>
              <a:t>Dwór. </a:t>
            </a:r>
            <a:r>
              <a:rPr kumimoji="0" lang="pl-PL" sz="1700" b="0" i="0" u="none" strike="noStrike" cap="none" normalizeH="0" baseline="0" dirty="0" smtClean="0">
                <a:ln>
                  <a:noFill/>
                </a:ln>
                <a:solidFill>
                  <a:schemeClr val="tx1"/>
                </a:solidFill>
                <a:effectLst/>
                <a:latin typeface="Arial" pitchFamily="34" charset="0"/>
                <a:ea typeface="Calibri" pitchFamily="34" charset="0"/>
                <a:cs typeface="Arial" pitchFamily="34" charset="0"/>
              </a:rPr>
              <a:t>Zbudowany </a:t>
            </a:r>
            <a:r>
              <a:rPr kumimoji="0" lang="pl-PL" sz="1700" b="0" i="0" u="none" strike="noStrike" cap="none" normalizeH="0" baseline="0" dirty="0" smtClean="0">
                <a:ln>
                  <a:noFill/>
                </a:ln>
                <a:solidFill>
                  <a:srgbClr val="31849B"/>
                </a:solidFill>
                <a:effectLst/>
                <a:latin typeface="Arial" pitchFamily="34" charset="0"/>
                <a:ea typeface="Calibri" pitchFamily="34" charset="0"/>
                <a:cs typeface="Arial" pitchFamily="34" charset="0"/>
              </a:rPr>
              <a:t>1595 </a:t>
            </a:r>
            <a:r>
              <a:rPr kumimoji="0" lang="pl-PL" sz="1700" b="0" i="0" u="none" strike="noStrike" cap="none" normalizeH="0" baseline="0" dirty="0" smtClean="0">
                <a:ln>
                  <a:noFill/>
                </a:ln>
                <a:solidFill>
                  <a:srgbClr val="0D0D0D"/>
                </a:solidFill>
                <a:effectLst/>
                <a:latin typeface="Arial" pitchFamily="34" charset="0"/>
                <a:ea typeface="Calibri" pitchFamily="34" charset="0"/>
                <a:cs typeface="Arial" pitchFamily="34" charset="0"/>
              </a:rPr>
              <a:t>dla bpa Andrzeja v. </a:t>
            </a:r>
            <a:r>
              <a:rPr kumimoji="0" lang="pl-PL" sz="1700" b="0" i="0" u="none" strike="noStrike" cap="none" normalizeH="0" baseline="0" dirty="0" err="1" smtClean="0">
                <a:ln>
                  <a:noFill/>
                </a:ln>
                <a:solidFill>
                  <a:srgbClr val="0D0D0D"/>
                </a:solidFill>
                <a:effectLst/>
                <a:latin typeface="Arial" pitchFamily="34" charset="0"/>
                <a:ea typeface="Calibri" pitchFamily="34" charset="0"/>
                <a:cs typeface="Arial" pitchFamily="34" charset="0"/>
              </a:rPr>
              <a:t>Jerin</a:t>
            </a:r>
            <a:r>
              <a:rPr kumimoji="0" lang="pl-PL" sz="1700" b="0" i="0" u="none" strike="noStrike" cap="none" normalizeH="0" baseline="0" dirty="0" smtClean="0">
                <a:ln>
                  <a:noFill/>
                </a:ln>
                <a:solidFill>
                  <a:srgbClr val="0D0D0D"/>
                </a:solidFill>
                <a:effectLst/>
                <a:latin typeface="Arial" pitchFamily="34" charset="0"/>
                <a:ea typeface="Calibri" pitchFamily="34" charset="0"/>
                <a:cs typeface="Arial" pitchFamily="34" charset="0"/>
              </a:rPr>
              <a:t>, ze skrzydłem dobudowanym 1.poł. w. XIX. </a:t>
            </a:r>
            <a:r>
              <a:rPr kumimoji="0" lang="pl-PL" sz="1700" b="0" i="0" u="none" strike="noStrike" cap="none" normalizeH="0" baseline="0" dirty="0" smtClean="0">
                <a:ln>
                  <a:noFill/>
                </a:ln>
                <a:solidFill>
                  <a:srgbClr val="365F91"/>
                </a:solidFill>
                <a:effectLst/>
                <a:latin typeface="Arial" pitchFamily="34" charset="0"/>
                <a:ea typeface="Calibri" pitchFamily="34" charset="0"/>
                <a:cs typeface="Arial" pitchFamily="34" charset="0"/>
              </a:rPr>
              <a:t>1877</a:t>
            </a:r>
            <a:r>
              <a:rPr kumimoji="0" lang="pl-PL" sz="1700" b="0" i="0" u="none" strike="noStrike" cap="none" normalizeH="0" baseline="0" dirty="0" smtClean="0">
                <a:ln>
                  <a:noFill/>
                </a:ln>
                <a:solidFill>
                  <a:srgbClr val="0D0D0D"/>
                </a:solidFill>
                <a:effectLst/>
                <a:latin typeface="Arial" pitchFamily="34" charset="0"/>
                <a:ea typeface="Calibri" pitchFamily="34" charset="0"/>
                <a:cs typeface="Arial" pitchFamily="34" charset="0"/>
              </a:rPr>
              <a:t> przebudowany gruntownie z niemal całkowitym zatarciem cech stylowych. Zwr</a:t>
            </a:r>
            <a:r>
              <a:rPr kumimoji="0" lang="pl-PL" sz="1700" b="0" i="0" u="none" strike="noStrike" cap="none" normalizeH="0" baseline="0" dirty="0" smtClean="0">
                <a:ln>
                  <a:noFill/>
                </a:ln>
                <a:solidFill>
                  <a:srgbClr val="0D0D0D"/>
                </a:solidFill>
                <a:effectLst/>
                <a:latin typeface="Calibri"/>
                <a:ea typeface="Calibri" pitchFamily="34" charset="0"/>
                <a:cs typeface="Arial" pitchFamily="34" charset="0"/>
              </a:rPr>
              <a:t>ó</a:t>
            </a:r>
            <a:r>
              <a:rPr kumimoji="0" lang="pl-PL" sz="1700" b="0" i="0" u="none" strike="noStrike" cap="none" normalizeH="0" baseline="0" dirty="0" smtClean="0">
                <a:ln>
                  <a:noFill/>
                </a:ln>
                <a:solidFill>
                  <a:srgbClr val="0D0D0D"/>
                </a:solidFill>
                <a:effectLst/>
                <a:latin typeface="Arial" pitchFamily="34" charset="0"/>
                <a:ea typeface="Calibri" pitchFamily="34" charset="0"/>
                <a:cs typeface="Arial" pitchFamily="34" charset="0"/>
              </a:rPr>
              <a:t>cony frontem ku wschodowi. Murowany z kamienia i cegły, otynkowany. Wzniesiony na rzucie zbliżonym do kwadratu, z prostokątnym skrzydłem 1. </a:t>
            </a:r>
            <a:r>
              <a:rPr kumimoji="0" lang="pl-PL" sz="1700" b="0" i="0" u="none" strike="noStrike" cap="none" normalizeH="0" baseline="0" dirty="0" err="1" smtClean="0">
                <a:ln>
                  <a:noFill/>
                </a:ln>
                <a:solidFill>
                  <a:srgbClr val="0D0D0D"/>
                </a:solidFill>
                <a:effectLst/>
                <a:latin typeface="Arial" pitchFamily="34" charset="0"/>
                <a:ea typeface="Calibri" pitchFamily="34" charset="0"/>
                <a:cs typeface="Arial" pitchFamily="34" charset="0"/>
              </a:rPr>
              <a:t>Poł</a:t>
            </a:r>
            <a:r>
              <a:rPr kumimoji="0" lang="pl-PL" sz="1700" b="0" i="0" u="none" strike="noStrike" cap="none" normalizeH="0" baseline="0" dirty="0" smtClean="0">
                <a:ln>
                  <a:noFill/>
                </a:ln>
                <a:solidFill>
                  <a:srgbClr val="0D0D0D"/>
                </a:solidFill>
                <a:effectLst/>
                <a:latin typeface="Arial" pitchFamily="34" charset="0"/>
                <a:ea typeface="Calibri" pitchFamily="34" charset="0"/>
                <a:cs typeface="Arial" pitchFamily="34" charset="0"/>
              </a:rPr>
              <a:t>. W XIX od pn. Układ wnętrz trzytraktowy, nieregularny, w skrzydle dwutraktowy.  W </a:t>
            </a:r>
            <a:r>
              <a:rPr lang="pl-PL" sz="1700" dirty="0" smtClean="0">
                <a:solidFill>
                  <a:srgbClr val="0D0D0D"/>
                </a:solidFill>
                <a:latin typeface="Arial" pitchFamily="34" charset="0"/>
                <a:ea typeface="Calibri" pitchFamily="34" charset="0"/>
                <a:cs typeface="Arial" pitchFamily="34" charset="0"/>
              </a:rPr>
              <a:t>pomieszczeniu w trakcie</a:t>
            </a:r>
            <a:endParaRPr kumimoji="0" lang="pl-PL" sz="17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pole tekstowe 6"/>
          <p:cNvSpPr txBox="1"/>
          <p:nvPr/>
        </p:nvSpPr>
        <p:spPr>
          <a:xfrm>
            <a:off x="500034" y="4429132"/>
            <a:ext cx="8643966" cy="2031325"/>
          </a:xfrm>
          <a:prstGeom prst="rect">
            <a:avLst/>
          </a:prstGeom>
          <a:noFill/>
        </p:spPr>
        <p:txBody>
          <a:bodyPr wrap="square" rtlCol="0">
            <a:spAutoFit/>
          </a:bodyPr>
          <a:lstStyle/>
          <a:p>
            <a:r>
              <a:rPr lang="pl-PL" dirty="0" smtClean="0">
                <a:solidFill>
                  <a:srgbClr val="0D0D0D"/>
                </a:solidFill>
                <a:latin typeface="Arial" pitchFamily="34" charset="0"/>
                <a:ea typeface="Calibri" pitchFamily="34" charset="0"/>
                <a:cs typeface="Arial" pitchFamily="34" charset="0"/>
              </a:rPr>
              <a:t>środkowym sklepienie kolebkowe z lunetami, w pomieszczeniach w trakcie tylnym kolebkowo-krzyżowe i </a:t>
            </a:r>
            <a:r>
              <a:rPr lang="pl-PL" dirty="0" err="1" smtClean="0">
                <a:solidFill>
                  <a:srgbClr val="0D0D0D"/>
                </a:solidFill>
                <a:latin typeface="Arial" pitchFamily="34" charset="0"/>
                <a:ea typeface="Calibri" pitchFamily="34" charset="0"/>
                <a:cs typeface="Arial" pitchFamily="34" charset="0"/>
              </a:rPr>
              <a:t>żaglaste</a:t>
            </a:r>
            <a:r>
              <a:rPr lang="pl-PL" dirty="0" smtClean="0">
                <a:solidFill>
                  <a:srgbClr val="0D0D0D"/>
                </a:solidFill>
                <a:latin typeface="Arial" pitchFamily="34" charset="0"/>
                <a:ea typeface="Calibri" pitchFamily="34" charset="0"/>
                <a:cs typeface="Arial" pitchFamily="34" charset="0"/>
              </a:rPr>
              <a:t>: w trakcie frontowym i na piętrach sufity. Na piętrze budynku gł</a:t>
            </a:r>
            <a:r>
              <a:rPr lang="pl-PL" dirty="0" smtClean="0">
                <a:solidFill>
                  <a:srgbClr val="0D0D0D"/>
                </a:solidFill>
                <a:ea typeface="Calibri" pitchFamily="34" charset="0"/>
                <a:cs typeface="Arial" pitchFamily="34" charset="0"/>
              </a:rPr>
              <a:t>ó</a:t>
            </a:r>
            <a:r>
              <a:rPr lang="pl-PL" dirty="0" smtClean="0">
                <a:solidFill>
                  <a:srgbClr val="0D0D0D"/>
                </a:solidFill>
                <a:latin typeface="Arial" pitchFamily="34" charset="0"/>
                <a:ea typeface="Calibri" pitchFamily="34" charset="0"/>
                <a:cs typeface="Arial" pitchFamily="34" charset="0"/>
              </a:rPr>
              <a:t>wnego tzw. </a:t>
            </a:r>
            <a:r>
              <a:rPr lang="pl-PL" dirty="0" smtClean="0">
                <a:solidFill>
                  <a:srgbClr val="0D0D0D"/>
                </a:solidFill>
                <a:ea typeface="Calibri" pitchFamily="34" charset="0"/>
                <a:cs typeface="Arial" pitchFamily="34" charset="0"/>
              </a:rPr>
              <a:t>„</a:t>
            </a:r>
            <a:r>
              <a:rPr lang="pl-PL" dirty="0" smtClean="0">
                <a:solidFill>
                  <a:srgbClr val="0D0D0D"/>
                </a:solidFill>
                <a:latin typeface="Arial" pitchFamily="34" charset="0"/>
                <a:ea typeface="Calibri" pitchFamily="34" charset="0"/>
                <a:cs typeface="Arial" pitchFamily="34" charset="0"/>
              </a:rPr>
              <a:t>sala rycerska</a:t>
            </a:r>
            <a:r>
              <a:rPr lang="pl-PL" dirty="0" smtClean="0">
                <a:solidFill>
                  <a:srgbClr val="0D0D0D"/>
                </a:solidFill>
                <a:ea typeface="Calibri" pitchFamily="34" charset="0"/>
                <a:cs typeface="Arial" pitchFamily="34" charset="0"/>
              </a:rPr>
              <a:t>”</a:t>
            </a:r>
            <a:r>
              <a:rPr lang="pl-PL" dirty="0" smtClean="0">
                <a:solidFill>
                  <a:srgbClr val="0D0D0D"/>
                </a:solidFill>
                <a:latin typeface="Arial" pitchFamily="34" charset="0"/>
                <a:ea typeface="Calibri" pitchFamily="34" charset="0"/>
                <a:cs typeface="Arial" pitchFamily="34" charset="0"/>
              </a:rPr>
              <a:t> o dekoracji neogotyckiej po </a:t>
            </a:r>
            <a:r>
              <a:rPr lang="pl-PL" dirty="0" err="1" smtClean="0">
                <a:solidFill>
                  <a:srgbClr val="0D0D0D"/>
                </a:solidFill>
                <a:latin typeface="Arial" pitchFamily="34" charset="0"/>
                <a:ea typeface="Calibri" pitchFamily="34" charset="0"/>
                <a:cs typeface="Arial" pitchFamily="34" charset="0"/>
              </a:rPr>
              <a:t>poł</a:t>
            </a:r>
            <a:r>
              <a:rPr lang="pl-PL" dirty="0" smtClean="0">
                <a:solidFill>
                  <a:srgbClr val="0D0D0D"/>
                </a:solidFill>
                <a:latin typeface="Arial" pitchFamily="34" charset="0"/>
                <a:ea typeface="Calibri" pitchFamily="34" charset="0"/>
                <a:cs typeface="Arial" pitchFamily="34" charset="0"/>
              </a:rPr>
              <a:t>. W. XIX, nakryta ozdobnym stropem belkowanym, w niej kominek z kafli o kolorowej polewie z postaciami apostoł</a:t>
            </a:r>
            <a:r>
              <a:rPr lang="pl-PL" dirty="0" smtClean="0">
                <a:solidFill>
                  <a:srgbClr val="0D0D0D"/>
                </a:solidFill>
                <a:ea typeface="Calibri" pitchFamily="34" charset="0"/>
                <a:cs typeface="Arial" pitchFamily="34" charset="0"/>
              </a:rPr>
              <a:t>ó</a:t>
            </a:r>
            <a:r>
              <a:rPr lang="pl-PL" dirty="0" smtClean="0">
                <a:solidFill>
                  <a:srgbClr val="0D0D0D"/>
                </a:solidFill>
                <a:latin typeface="Arial" pitchFamily="34" charset="0"/>
                <a:ea typeface="Calibri" pitchFamily="34" charset="0"/>
                <a:cs typeface="Arial" pitchFamily="34" charset="0"/>
              </a:rPr>
              <a:t>w i herbem </a:t>
            </a:r>
            <a:r>
              <a:rPr lang="pl-PL" dirty="0" err="1" smtClean="0">
                <a:solidFill>
                  <a:srgbClr val="0D0D0D"/>
                </a:solidFill>
                <a:latin typeface="Arial" pitchFamily="34" charset="0"/>
                <a:ea typeface="Calibri" pitchFamily="34" charset="0"/>
                <a:cs typeface="Arial" pitchFamily="34" charset="0"/>
              </a:rPr>
              <a:t>Jerin</a:t>
            </a:r>
            <a:r>
              <a:rPr lang="pl-PL" dirty="0" err="1" smtClean="0">
                <a:solidFill>
                  <a:srgbClr val="0D0D0D"/>
                </a:solidFill>
                <a:ea typeface="Calibri" pitchFamily="34" charset="0"/>
                <a:cs typeface="Arial" pitchFamily="34" charset="0"/>
              </a:rPr>
              <a:t>ó</a:t>
            </a:r>
            <a:r>
              <a:rPr lang="pl-PL" dirty="0" err="1" smtClean="0">
                <a:solidFill>
                  <a:srgbClr val="0D0D0D"/>
                </a:solidFill>
                <a:latin typeface="Arial" pitchFamily="34" charset="0"/>
                <a:ea typeface="Calibri" pitchFamily="34" charset="0"/>
                <a:cs typeface="Arial" pitchFamily="34" charset="0"/>
              </a:rPr>
              <a:t>w</a:t>
            </a:r>
            <a:r>
              <a:rPr lang="pl-PL" dirty="0" smtClean="0">
                <a:solidFill>
                  <a:srgbClr val="0D0D0D"/>
                </a:solidFill>
                <a:latin typeface="Arial" pitchFamily="34" charset="0"/>
                <a:ea typeface="Calibri" pitchFamily="34" charset="0"/>
                <a:cs typeface="Arial" pitchFamily="34" charset="0"/>
              </a:rPr>
              <a:t>. Dach budynku gł</a:t>
            </a:r>
            <a:r>
              <a:rPr lang="pl-PL" dirty="0" smtClean="0">
                <a:solidFill>
                  <a:srgbClr val="0D0D0D"/>
                </a:solidFill>
                <a:ea typeface="Calibri" pitchFamily="34" charset="0"/>
                <a:cs typeface="Arial" pitchFamily="34" charset="0"/>
              </a:rPr>
              <a:t>ó</a:t>
            </a:r>
            <a:r>
              <a:rPr lang="pl-PL" dirty="0" smtClean="0">
                <a:solidFill>
                  <a:srgbClr val="0D0D0D"/>
                </a:solidFill>
                <a:latin typeface="Arial" pitchFamily="34" charset="0"/>
                <a:ea typeface="Calibri" pitchFamily="34" charset="0"/>
                <a:cs typeface="Arial" pitchFamily="34" charset="0"/>
              </a:rPr>
              <a:t>wnego 1877, na skrzydle pn. siodłowy, kryte dach</a:t>
            </a:r>
            <a:r>
              <a:rPr lang="pl-PL" dirty="0" smtClean="0">
                <a:solidFill>
                  <a:srgbClr val="0D0D0D"/>
                </a:solidFill>
                <a:ea typeface="Calibri" pitchFamily="34" charset="0"/>
                <a:cs typeface="Arial" pitchFamily="34" charset="0"/>
              </a:rPr>
              <a:t>ó</a:t>
            </a:r>
            <a:r>
              <a:rPr lang="pl-PL" dirty="0" smtClean="0">
                <a:solidFill>
                  <a:srgbClr val="0D0D0D"/>
                </a:solidFill>
                <a:latin typeface="Arial" pitchFamily="34" charset="0"/>
                <a:ea typeface="Calibri" pitchFamily="34" charset="0"/>
                <a:cs typeface="Arial" pitchFamily="34" charset="0"/>
              </a:rPr>
              <a:t>wką. Pod tarasem wmurowana płyta erekcyjna, kamienna, z herbem bpa Andrzeja V.</a:t>
            </a:r>
            <a:endParaRPr lang="pl-PL" dirty="0"/>
          </a:p>
        </p:txBody>
      </p:sp>
    </p:spTree>
  </p:cSld>
  <p:clrMapOvr>
    <a:masterClrMapping/>
  </p:clrMapOvr>
  <p:transition spd="slow" advClick="0" advTm="1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0" fill="hold"/>
                                        <p:tgtEl>
                                          <p:spTgt spid="4"/>
                                        </p:tgtEl>
                                        <p:attrNameLst>
                                          <p:attrName>ppt_w</p:attrName>
                                        </p:attrNameLst>
                                      </p:cBhvr>
                                      <p:tavLst>
                                        <p:tav tm="0">
                                          <p:val>
                                            <p:strVal val="#ppt_w*0.70"/>
                                          </p:val>
                                        </p:tav>
                                        <p:tav tm="100000">
                                          <p:val>
                                            <p:strVal val="#ppt_w"/>
                                          </p:val>
                                        </p:tav>
                                      </p:tavLst>
                                    </p:anim>
                                    <p:anim calcmode="lin" valueType="num">
                                      <p:cBhvr>
                                        <p:cTn id="8" dur="3000" fill="hold"/>
                                        <p:tgtEl>
                                          <p:spTgt spid="4"/>
                                        </p:tgtEl>
                                        <p:attrNameLst>
                                          <p:attrName>ppt_h</p:attrName>
                                        </p:attrNameLst>
                                      </p:cBhvr>
                                      <p:tavLst>
                                        <p:tav tm="0">
                                          <p:val>
                                            <p:strVal val="#ppt_h"/>
                                          </p:val>
                                        </p:tav>
                                        <p:tav tm="100000">
                                          <p:val>
                                            <p:strVal val="#ppt_h"/>
                                          </p:val>
                                        </p:tav>
                                      </p:tavLst>
                                    </p:anim>
                                    <p:animEffect transition="in" filter="fade">
                                      <p:cBhvr>
                                        <p:cTn id="9"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42844" y="285729"/>
            <a:ext cx="7429552" cy="4286279"/>
          </a:xfrm>
        </p:spPr>
        <p:txBody>
          <a:bodyPr/>
          <a:lstStyle/>
          <a:p>
            <a:pPr>
              <a:buNone/>
            </a:pPr>
            <a:r>
              <a:rPr lang="pl-PL" dirty="0" smtClean="0"/>
              <a:t>	</a:t>
            </a:r>
            <a:endParaRPr lang="pl-PL" dirty="0"/>
          </a:p>
        </p:txBody>
      </p:sp>
      <p:sp>
        <p:nvSpPr>
          <p:cNvPr id="3073" name="Rectangle 1"/>
          <p:cNvSpPr>
            <a:spLocks noChangeArrowheads="1"/>
          </p:cNvSpPr>
          <p:nvPr/>
        </p:nvSpPr>
        <p:spPr bwMode="auto">
          <a:xfrm>
            <a:off x="1142976" y="714356"/>
            <a:ext cx="7000924" cy="50629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pl-PL" sz="1700" b="1" i="0" u="none" strike="noStrike" cap="none" normalizeH="0" baseline="0" dirty="0" smtClean="0">
              <a:ln>
                <a:noFill/>
              </a:ln>
              <a:solidFill>
                <a:srgbClr val="0D0D0D"/>
              </a:solidFill>
              <a:effectLst/>
              <a:latin typeface="Arial" pitchFamily="34" charset="0"/>
              <a:ea typeface="Calibri"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l-PL" sz="1700" b="1" i="0" u="none" strike="noStrike" cap="none" normalizeH="0" baseline="0" dirty="0" smtClean="0">
                <a:ln>
                  <a:noFill/>
                </a:ln>
                <a:solidFill>
                  <a:srgbClr val="0D0D0D"/>
                </a:solidFill>
                <a:effectLst/>
                <a:latin typeface="Arial" pitchFamily="34" charset="0"/>
                <a:ea typeface="Calibri" pitchFamily="34" charset="0"/>
                <a:cs typeface="Arial" pitchFamily="34" charset="0"/>
              </a:rPr>
              <a:t>KOŚCI</a:t>
            </a:r>
            <a:r>
              <a:rPr kumimoji="0" lang="pl-PL" sz="1700" b="1" i="0" u="none" strike="noStrike" cap="none" normalizeH="0" baseline="0" dirty="0" smtClean="0">
                <a:ln>
                  <a:noFill/>
                </a:ln>
                <a:solidFill>
                  <a:srgbClr val="0D0D0D"/>
                </a:solidFill>
                <a:effectLst/>
                <a:latin typeface="Calibri"/>
                <a:ea typeface="Calibri" pitchFamily="34" charset="0"/>
                <a:cs typeface="Arial" pitchFamily="34" charset="0"/>
              </a:rPr>
              <a:t>Ó</a:t>
            </a:r>
            <a:r>
              <a:rPr kumimoji="0" lang="pl-PL" sz="1700" b="1" i="0" u="none" strike="noStrike" cap="none" normalizeH="0" baseline="0" dirty="0" smtClean="0">
                <a:ln>
                  <a:noFill/>
                </a:ln>
                <a:solidFill>
                  <a:srgbClr val="0D0D0D"/>
                </a:solidFill>
                <a:effectLst/>
                <a:latin typeface="Arial" pitchFamily="34" charset="0"/>
                <a:ea typeface="Calibri" pitchFamily="34" charset="0"/>
                <a:cs typeface="Arial" pitchFamily="34" charset="0"/>
              </a:rPr>
              <a:t>Ł</a:t>
            </a:r>
            <a:r>
              <a:rPr kumimoji="0" lang="pl-PL" sz="1700" b="0" i="0" u="none" strike="noStrike" cap="none" normalizeH="0" baseline="0" dirty="0" smtClean="0">
                <a:ln>
                  <a:noFill/>
                </a:ln>
                <a:solidFill>
                  <a:srgbClr val="0D0D0D"/>
                </a:solidFill>
                <a:effectLst/>
                <a:latin typeface="Arial" pitchFamily="34" charset="0"/>
                <a:ea typeface="Calibri" pitchFamily="34" charset="0"/>
                <a:cs typeface="Arial" pitchFamily="34" charset="0"/>
              </a:rPr>
              <a:t> FIL. p. w. św. Katarzyny. Wzmiankowany 1416 jako nowo zbudowany. Obecny wzniesiony  1813. Odnowiony 1956. Bez cech stylowych. Wieża podzielona gzymsami na cztery kondygnacje, wysunięta nieznacznie przed lico elewacji Zach. Krzyż ołtarzowy trybowany 1. </a:t>
            </a:r>
            <a:r>
              <a:rPr kumimoji="0" lang="pl-PL" sz="1700" b="0" i="0" u="none" strike="noStrike" cap="none" normalizeH="0" baseline="0" dirty="0" err="1" smtClean="0">
                <a:ln>
                  <a:noFill/>
                </a:ln>
                <a:solidFill>
                  <a:srgbClr val="0D0D0D"/>
                </a:solidFill>
                <a:effectLst/>
                <a:latin typeface="Arial" pitchFamily="34" charset="0"/>
                <a:ea typeface="Calibri" pitchFamily="34" charset="0"/>
                <a:cs typeface="Arial" pitchFamily="34" charset="0"/>
              </a:rPr>
              <a:t>Poł</a:t>
            </a:r>
            <a:r>
              <a:rPr kumimoji="0" lang="pl-PL" sz="1700" b="0" i="0" u="none" strike="noStrike" cap="none" normalizeH="0" baseline="0" dirty="0" smtClean="0">
                <a:ln>
                  <a:noFill/>
                </a:ln>
                <a:solidFill>
                  <a:srgbClr val="0D0D0D"/>
                </a:solidFill>
                <a:effectLst/>
                <a:latin typeface="Arial" pitchFamily="34" charset="0"/>
                <a:ea typeface="Calibri" pitchFamily="34" charset="0"/>
                <a:cs typeface="Arial" pitchFamily="34" charset="0"/>
              </a:rPr>
              <a:t>. W. XIX. Krzyż ołtarzowy i  cztery lichtarze cynowe ok. </a:t>
            </a:r>
            <a:r>
              <a:rPr kumimoji="0" lang="pl-PL" sz="1700" b="0" i="0" u="none" strike="noStrike" cap="none" normalizeH="0" baseline="0" dirty="0" err="1" smtClean="0">
                <a:ln>
                  <a:noFill/>
                </a:ln>
                <a:solidFill>
                  <a:srgbClr val="0D0D0D"/>
                </a:solidFill>
                <a:effectLst/>
                <a:latin typeface="Arial" pitchFamily="34" charset="0"/>
                <a:ea typeface="Calibri" pitchFamily="34" charset="0"/>
                <a:cs typeface="Arial" pitchFamily="34" charset="0"/>
              </a:rPr>
              <a:t>poł</a:t>
            </a:r>
            <a:r>
              <a:rPr kumimoji="0" lang="pl-PL" sz="1700" b="0" i="0" u="none" strike="noStrike" cap="none" normalizeH="0" baseline="0" dirty="0" smtClean="0">
                <a:ln>
                  <a:noFill/>
                </a:ln>
                <a:solidFill>
                  <a:srgbClr val="0D0D0D"/>
                </a:solidFill>
                <a:effectLst/>
                <a:latin typeface="Arial" pitchFamily="34" charset="0"/>
                <a:ea typeface="Calibri" pitchFamily="34" charset="0"/>
                <a:cs typeface="Arial" pitchFamily="34" charset="0"/>
              </a:rPr>
              <a:t>. W. XIX.</a:t>
            </a:r>
            <a:endParaRPr kumimoji="0" lang="pl-PL" sz="1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pl-PL" sz="1700" b="1" i="0" u="none" strike="noStrike" cap="none" normalizeH="0" baseline="0" dirty="0" smtClean="0">
              <a:ln>
                <a:noFill/>
              </a:ln>
              <a:solidFill>
                <a:srgbClr val="0D0D0D"/>
              </a:solidFill>
              <a:effectLst/>
              <a:latin typeface="Arial" pitchFamily="34" charset="0"/>
              <a:ea typeface="Calibri"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l-PL" sz="1700" b="1" i="0" u="none" strike="noStrike" cap="none" normalizeH="0" baseline="0" dirty="0" smtClean="0">
                <a:ln>
                  <a:noFill/>
                </a:ln>
                <a:solidFill>
                  <a:srgbClr val="0D0D0D"/>
                </a:solidFill>
                <a:effectLst/>
                <a:latin typeface="Arial" pitchFamily="34" charset="0"/>
                <a:ea typeface="Calibri" pitchFamily="34" charset="0"/>
                <a:cs typeface="Arial" pitchFamily="34" charset="0"/>
              </a:rPr>
              <a:t>OFICYNA</a:t>
            </a:r>
            <a:r>
              <a:rPr kumimoji="0" lang="pl-PL" sz="1700" b="0" i="0" u="none" strike="noStrike" cap="none" normalizeH="0" baseline="0" dirty="0" smtClean="0">
                <a:ln>
                  <a:noFill/>
                </a:ln>
                <a:solidFill>
                  <a:srgbClr val="0D0D0D"/>
                </a:solidFill>
                <a:effectLst/>
                <a:latin typeface="Arial" pitchFamily="34" charset="0"/>
                <a:ea typeface="Calibri" pitchFamily="34" charset="0"/>
                <a:cs typeface="Arial" pitchFamily="34" charset="0"/>
              </a:rPr>
              <a:t>.  Zbudowana pocz. W. XIX. Murowana, otynkowana. Piętrowa, częściowo na sklepionych piwnicach. Prostokątna, dwutraktowa, z sienią pośrodku. Dach mansardowy z nacz</a:t>
            </a:r>
            <a:r>
              <a:rPr kumimoji="0" lang="pl-PL" sz="1700" b="0" i="0" u="none" strike="noStrike" cap="none" normalizeH="0" baseline="0" dirty="0" smtClean="0">
                <a:ln>
                  <a:noFill/>
                </a:ln>
                <a:solidFill>
                  <a:srgbClr val="0D0D0D"/>
                </a:solidFill>
                <a:effectLst/>
                <a:latin typeface="Calibri"/>
                <a:ea typeface="Calibri" pitchFamily="34" charset="0"/>
                <a:cs typeface="Arial" pitchFamily="34" charset="0"/>
              </a:rPr>
              <a:t>ó</a:t>
            </a:r>
            <a:r>
              <a:rPr kumimoji="0" lang="pl-PL" sz="1700" b="0" i="0" u="none" strike="noStrike" cap="none" normalizeH="0" baseline="0" dirty="0" smtClean="0">
                <a:ln>
                  <a:noFill/>
                </a:ln>
                <a:solidFill>
                  <a:srgbClr val="0D0D0D"/>
                </a:solidFill>
                <a:effectLst/>
                <a:latin typeface="Arial" pitchFamily="34" charset="0"/>
                <a:ea typeface="Calibri" pitchFamily="34" charset="0"/>
                <a:cs typeface="Arial" pitchFamily="34" charset="0"/>
              </a:rPr>
              <a:t>łkami i świetlikami, kryty dach</a:t>
            </a:r>
            <a:r>
              <a:rPr kumimoji="0" lang="pl-PL" sz="1700" b="0" i="0" u="none" strike="noStrike" cap="none" normalizeH="0" baseline="0" dirty="0" smtClean="0">
                <a:ln>
                  <a:noFill/>
                </a:ln>
                <a:solidFill>
                  <a:srgbClr val="0D0D0D"/>
                </a:solidFill>
                <a:effectLst/>
                <a:latin typeface="Calibri"/>
                <a:ea typeface="Calibri" pitchFamily="34" charset="0"/>
                <a:cs typeface="Arial" pitchFamily="34" charset="0"/>
              </a:rPr>
              <a:t>ó</a:t>
            </a:r>
            <a:r>
              <a:rPr kumimoji="0" lang="pl-PL" sz="1700" b="0" i="0" u="none" strike="noStrike" cap="none" normalizeH="0" baseline="0" dirty="0" smtClean="0">
                <a:ln>
                  <a:noFill/>
                </a:ln>
                <a:solidFill>
                  <a:srgbClr val="0D0D0D"/>
                </a:solidFill>
                <a:effectLst/>
                <a:latin typeface="Arial" pitchFamily="34" charset="0"/>
                <a:ea typeface="Calibri" pitchFamily="34" charset="0"/>
                <a:cs typeface="Arial" pitchFamily="34" charset="0"/>
              </a:rPr>
              <a:t>wką.</a:t>
            </a:r>
            <a:endParaRPr kumimoji="0" lang="pl-PL" sz="1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pl-PL" sz="1700" b="1" i="0" u="none" strike="noStrike" cap="none" normalizeH="0" baseline="0" dirty="0" smtClean="0">
              <a:ln>
                <a:noFill/>
              </a:ln>
              <a:solidFill>
                <a:srgbClr val="0D0D0D"/>
              </a:solidFill>
              <a:effectLst/>
              <a:latin typeface="Arial" pitchFamily="34" charset="0"/>
              <a:ea typeface="Calibri"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l-PL" sz="1700" b="1" i="0" u="none" strike="noStrike" cap="none" normalizeH="0" baseline="0" dirty="0" smtClean="0">
                <a:ln>
                  <a:noFill/>
                </a:ln>
                <a:solidFill>
                  <a:srgbClr val="0D0D0D"/>
                </a:solidFill>
                <a:effectLst/>
                <a:latin typeface="Arial" pitchFamily="34" charset="0"/>
                <a:ea typeface="Calibri" pitchFamily="34" charset="0"/>
                <a:cs typeface="Arial" pitchFamily="34" charset="0"/>
              </a:rPr>
              <a:t>SPICHLERZ. </a:t>
            </a:r>
            <a:r>
              <a:rPr kumimoji="0" lang="pl-PL" sz="1700" b="0" i="0" u="none" strike="noStrike" cap="none" normalizeH="0" baseline="0" dirty="0" smtClean="0">
                <a:ln>
                  <a:noFill/>
                </a:ln>
                <a:solidFill>
                  <a:srgbClr val="0D0D0D"/>
                </a:solidFill>
                <a:effectLst/>
                <a:latin typeface="Arial" pitchFamily="34" charset="0"/>
                <a:ea typeface="Calibri" pitchFamily="34" charset="0"/>
                <a:cs typeface="Arial" pitchFamily="34" charset="0"/>
              </a:rPr>
              <a:t>Z 1. </a:t>
            </a:r>
            <a:r>
              <a:rPr kumimoji="0" lang="pl-PL" sz="1700" b="0" i="0" u="none" strike="noStrike" cap="none" normalizeH="0" baseline="0" dirty="0" err="1" smtClean="0">
                <a:ln>
                  <a:noFill/>
                </a:ln>
                <a:solidFill>
                  <a:srgbClr val="0D0D0D"/>
                </a:solidFill>
                <a:effectLst/>
                <a:latin typeface="Arial" pitchFamily="34" charset="0"/>
                <a:ea typeface="Calibri" pitchFamily="34" charset="0"/>
                <a:cs typeface="Arial" pitchFamily="34" charset="0"/>
              </a:rPr>
              <a:t>Poł</a:t>
            </a:r>
            <a:r>
              <a:rPr kumimoji="0" lang="pl-PL" sz="1700" b="0" i="0" u="none" strike="noStrike" cap="none" normalizeH="0" baseline="0" dirty="0" smtClean="0">
                <a:ln>
                  <a:noFill/>
                </a:ln>
                <a:solidFill>
                  <a:srgbClr val="0D0D0D"/>
                </a:solidFill>
                <a:effectLst/>
                <a:latin typeface="Arial" pitchFamily="34" charset="0"/>
                <a:ea typeface="Calibri" pitchFamily="34" charset="0"/>
                <a:cs typeface="Arial" pitchFamily="34" charset="0"/>
              </a:rPr>
              <a:t>. w. XIX. Murowany, otynkowany. Prostokątny, dwukondygnacjowy. Dach siodłowy z dwiema kondygnacjami okienek strychowych, kryty dach</a:t>
            </a:r>
            <a:r>
              <a:rPr kumimoji="0" lang="pl-PL" sz="1700" b="0" i="0" u="none" strike="noStrike" cap="none" normalizeH="0" baseline="0" dirty="0" smtClean="0">
                <a:ln>
                  <a:noFill/>
                </a:ln>
                <a:solidFill>
                  <a:srgbClr val="0D0D0D"/>
                </a:solidFill>
                <a:effectLst/>
                <a:latin typeface="Calibri"/>
                <a:ea typeface="Calibri" pitchFamily="34" charset="0"/>
                <a:cs typeface="Arial" pitchFamily="34" charset="0"/>
              </a:rPr>
              <a:t>ó</a:t>
            </a:r>
            <a:r>
              <a:rPr kumimoji="0" lang="pl-PL" sz="1700" b="0" i="0" u="none" strike="noStrike" cap="none" normalizeH="0" baseline="0" dirty="0" smtClean="0">
                <a:ln>
                  <a:noFill/>
                </a:ln>
                <a:solidFill>
                  <a:srgbClr val="0D0D0D"/>
                </a:solidFill>
                <a:effectLst/>
                <a:latin typeface="Arial" pitchFamily="34" charset="0"/>
                <a:ea typeface="Calibri" pitchFamily="34" charset="0"/>
                <a:cs typeface="Arial" pitchFamily="34" charset="0"/>
              </a:rPr>
              <a:t>wką. W wejściu drzwi klepkowe.</a:t>
            </a:r>
            <a:endParaRPr kumimoji="0" lang="pl-PL" sz="1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pl-PL" sz="1700" b="1" i="0" u="none" strike="noStrike" cap="none" normalizeH="0" baseline="0" dirty="0" smtClean="0">
              <a:ln>
                <a:noFill/>
              </a:ln>
              <a:solidFill>
                <a:srgbClr val="0D0D0D"/>
              </a:solidFill>
              <a:effectLst/>
              <a:latin typeface="Arial" pitchFamily="34" charset="0"/>
              <a:ea typeface="Calibri"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l-PL" sz="1700" b="1" i="0" u="none" strike="noStrike" cap="none" normalizeH="0" baseline="0" dirty="0" smtClean="0">
                <a:ln>
                  <a:noFill/>
                </a:ln>
                <a:solidFill>
                  <a:srgbClr val="0D0D0D"/>
                </a:solidFill>
                <a:effectLst/>
                <a:latin typeface="Arial" pitchFamily="34" charset="0"/>
                <a:ea typeface="Calibri" pitchFamily="34" charset="0"/>
                <a:cs typeface="Arial" pitchFamily="34" charset="0"/>
              </a:rPr>
              <a:t>PARK</a:t>
            </a:r>
            <a:r>
              <a:rPr kumimoji="0" lang="pl-PL" sz="1700" b="0" i="0" u="none" strike="noStrike" cap="none" normalizeH="0" baseline="0" dirty="0" smtClean="0">
                <a:ln>
                  <a:noFill/>
                </a:ln>
                <a:solidFill>
                  <a:srgbClr val="0D0D0D"/>
                </a:solidFill>
                <a:effectLst/>
                <a:latin typeface="Arial" pitchFamily="34" charset="0"/>
                <a:ea typeface="Calibri" pitchFamily="34" charset="0"/>
                <a:cs typeface="Arial" pitchFamily="34" charset="0"/>
              </a:rPr>
              <a:t>. Na Zachód od pałacu obszerny park krajobrazowy z w. XIX, otoczony murem.</a:t>
            </a:r>
            <a:endParaRPr kumimoji="0" lang="pl-PL" sz="17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advClick="0" advTm="12000">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descr="H:\do wycieczki zdjęcia\IMG_7049.JPG"/>
          <p:cNvPicPr>
            <a:picLocks noChangeAspect="1"/>
          </p:cNvPicPr>
          <p:nvPr/>
        </p:nvPicPr>
        <p:blipFill>
          <a:blip r:embed="rId2"/>
          <a:srcRect/>
          <a:stretch>
            <a:fillRect/>
          </a:stretch>
        </p:blipFill>
        <p:spPr bwMode="auto">
          <a:xfrm>
            <a:off x="714348" y="1357298"/>
            <a:ext cx="2786082" cy="3956236"/>
          </a:xfrm>
          <a:prstGeom prst="rect">
            <a:avLst/>
          </a:prstGeom>
          <a:noFill/>
          <a:ln w="9525">
            <a:noFill/>
            <a:miter lim="800000"/>
            <a:headEnd/>
            <a:tailEnd/>
          </a:ln>
        </p:spPr>
      </p:pic>
      <p:sp>
        <p:nvSpPr>
          <p:cNvPr id="6" name="WordArt 3"/>
          <p:cNvSpPr>
            <a:spLocks noChangeArrowheads="1" noChangeShapeType="1" noTextEdit="1"/>
          </p:cNvSpPr>
          <p:nvPr/>
        </p:nvSpPr>
        <p:spPr bwMode="auto">
          <a:xfrm>
            <a:off x="2571736" y="142852"/>
            <a:ext cx="4214843" cy="1071570"/>
          </a:xfrm>
          <a:prstGeom prst="rect">
            <a:avLst/>
          </a:prstGeom>
        </p:spPr>
        <p:txBody>
          <a:bodyPr wrap="none" fromWordArt="1"/>
          <a:lstStyle/>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UNIKOWICE</a:t>
            </a:r>
          </a:p>
        </p:txBody>
      </p:sp>
      <p:sp>
        <p:nvSpPr>
          <p:cNvPr id="7" name="Symbol zastępczy zawartości 2"/>
          <p:cNvSpPr>
            <a:spLocks noGrp="1"/>
          </p:cNvSpPr>
          <p:nvPr>
            <p:ph idx="1"/>
          </p:nvPr>
        </p:nvSpPr>
        <p:spPr>
          <a:xfrm>
            <a:off x="3571868" y="1000108"/>
            <a:ext cx="5157766" cy="4500594"/>
          </a:xfrm>
        </p:spPr>
        <p:txBody>
          <a:bodyPr>
            <a:noAutofit/>
          </a:bodyPr>
          <a:lstStyle/>
          <a:p>
            <a:pPr algn="just">
              <a:buNone/>
            </a:pPr>
            <a:r>
              <a:rPr lang="pl-PL" sz="2000" b="1" dirty="0" smtClean="0"/>
              <a:t>	</a:t>
            </a:r>
            <a:r>
              <a:rPr lang="pl-PL" sz="1700" b="1" dirty="0" smtClean="0"/>
              <a:t>KAPLICA. </a:t>
            </a:r>
            <a:r>
              <a:rPr lang="pl-PL" sz="1700" dirty="0" smtClean="0"/>
              <a:t>Zbudowana w 1774 r. Późnobarokowa. Murowana, otynkowana. Prostokątna z półkolistą apsydą. Wnętrze nakryte stropem płaskim. Wejście i okna zamknięte segmentowo. Chór muzyczny drewniany, wsparty na dwóch słupach. Posadzka z płyt ceglanych. Elewacja rozczłonkowana czterema uproszczonymi pilastrami dźwigającymi gzyms, ponad którym szczyt ujęty spływami, zwieńczony segmentowo, w nim data budowy i okno czworolistne. Dach siodłowy kryty dachówką, nad nim od frontu wieżyczka drewniana, czworoboczna z latarnią, zwieńczona ostrołukowym daszkiem w XIX w. Ołtarz renesansowy z przełomu XVI i XVII w. w obramieniu ozdobionym groteską; predella z malowanym Opłakiwaniem Chrystusa w obramieniu </a:t>
            </a:r>
            <a:r>
              <a:rPr lang="pl-PL" sz="1700" dirty="0" err="1" smtClean="0"/>
              <a:t>okuciowym</a:t>
            </a:r>
            <a:r>
              <a:rPr lang="pl-PL" sz="1700" dirty="0" smtClean="0"/>
              <a:t>, po bokach rzeźby Matki Boskiej z Dzieciątkiem i św. Jana Chrzciciela; w polu</a:t>
            </a:r>
          </a:p>
          <a:p>
            <a:pPr algn="just">
              <a:buNone/>
            </a:pPr>
            <a:r>
              <a:rPr lang="pl-PL" sz="1700" dirty="0" smtClean="0"/>
              <a:t>	 </a:t>
            </a:r>
            <a:endParaRPr lang="pl-PL" sz="1700" dirty="0"/>
          </a:p>
        </p:txBody>
      </p:sp>
      <p:sp>
        <p:nvSpPr>
          <p:cNvPr id="8" name="pole tekstowe 7"/>
          <p:cNvSpPr txBox="1"/>
          <p:nvPr/>
        </p:nvSpPr>
        <p:spPr>
          <a:xfrm>
            <a:off x="571440" y="5436000"/>
            <a:ext cx="8572560" cy="1200329"/>
          </a:xfrm>
          <a:prstGeom prst="rect">
            <a:avLst/>
          </a:prstGeom>
          <a:noFill/>
        </p:spPr>
        <p:txBody>
          <a:bodyPr wrap="square" rtlCol="0">
            <a:spAutoFit/>
          </a:bodyPr>
          <a:lstStyle/>
          <a:p>
            <a:r>
              <a:rPr lang="pl-PL" dirty="0" smtClean="0"/>
              <a:t>środkowym współczesny obraz Trójcy Świętej malowany na drzewie. Ława kolatorska i ławki z XVIII w. Dwie rzeźby św. Jana Nepomucena i św. Antoniego z XVIII w. na rokokowych konsolach. Mała rzeźba Matki Boskiej Niepokalanie Poczętej z glorią metalową, z XVIII w.</a:t>
            </a:r>
            <a:endParaRPr lang="pl-PL" dirty="0"/>
          </a:p>
        </p:txBody>
      </p:sp>
    </p:spTree>
  </p:cSld>
  <p:clrMapOvr>
    <a:masterClrMapping/>
  </p:clrMapOvr>
  <p:transition spd="slow" advClick="0" advTm="1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857224" y="571480"/>
            <a:ext cx="6429420" cy="4525963"/>
          </a:xfrm>
        </p:spPr>
        <p:txBody>
          <a:bodyPr>
            <a:noAutofit/>
          </a:bodyPr>
          <a:lstStyle/>
          <a:p>
            <a:pPr algn="just">
              <a:buNone/>
            </a:pPr>
            <a:r>
              <a:rPr lang="pl-PL" sz="2000" b="1" dirty="0" smtClean="0"/>
              <a:t>	</a:t>
            </a:r>
            <a:endParaRPr lang="pl-PL" sz="1700" dirty="0" smtClean="0"/>
          </a:p>
          <a:p>
            <a:pPr algn="just">
              <a:buNone/>
            </a:pPr>
            <a:r>
              <a:rPr lang="pl-PL" sz="1700" dirty="0" smtClean="0"/>
              <a:t>	</a:t>
            </a:r>
            <a:r>
              <a:rPr lang="pl-PL" sz="1700" b="1" dirty="0" smtClean="0"/>
              <a:t>DOM</a:t>
            </a:r>
            <a:r>
              <a:rPr lang="pl-PL" sz="1700" dirty="0" smtClean="0"/>
              <a:t> nr 39. Z XVIII w. lub początku XIX w. Drewniany, konstrukcji szkieletowej wypełnionej gliną, z przyziemiem obmurowanym, pobielony. Piętrowy, prostokątny, dwutraktowy. Wewnątrz stropy belkowane. Dach siodłowy kryty dachówką.</a:t>
            </a:r>
          </a:p>
          <a:p>
            <a:pPr algn="just">
              <a:buNone/>
            </a:pPr>
            <a:r>
              <a:rPr lang="pl-PL" sz="1700" b="1" dirty="0" smtClean="0"/>
              <a:t>	</a:t>
            </a:r>
          </a:p>
          <a:p>
            <a:pPr algn="just">
              <a:buNone/>
            </a:pPr>
            <a:r>
              <a:rPr lang="pl-PL" sz="1700" b="1" dirty="0" smtClean="0"/>
              <a:t>	KAPLICZKA.</a:t>
            </a:r>
            <a:r>
              <a:rPr lang="pl-PL" sz="1700" dirty="0" smtClean="0"/>
              <a:t> Zbudowana ok. 1800. Położona poza wsią, przy drodze do Paczkowa. Murowana, otynkowana. Kwadratowa, o podziałach ramowych. Wejście zamknięte półkoliście, flankowane parami uproszczonych pilastrów. Szczyt wydzielony zadaszeniem,</a:t>
            </a:r>
          </a:p>
          <a:p>
            <a:pPr algn="just">
              <a:buNone/>
            </a:pPr>
            <a:r>
              <a:rPr lang="pl-PL" sz="1700" dirty="0" smtClean="0"/>
              <a:t>	z prostokątną wnęką flankowaną pilasterkami, ujęty spływami, zwieńczony trójkątnym spłaszczonym przyczółkiem.</a:t>
            </a:r>
          </a:p>
          <a:p>
            <a:pPr algn="just">
              <a:buNone/>
            </a:pPr>
            <a:r>
              <a:rPr lang="pl-PL" sz="1700" b="1" dirty="0" smtClean="0"/>
              <a:t>	</a:t>
            </a:r>
          </a:p>
          <a:p>
            <a:pPr algn="just">
              <a:buNone/>
            </a:pPr>
            <a:r>
              <a:rPr lang="pl-PL" sz="1700" b="1" dirty="0" smtClean="0"/>
              <a:t>	KRZYŻ. </a:t>
            </a:r>
            <a:r>
              <a:rPr lang="pl-PL" sz="1700" dirty="0" smtClean="0"/>
              <a:t>Przy skrzyżowaniu dróg u wjazdu do wsi. Granitowy;</a:t>
            </a:r>
          </a:p>
          <a:p>
            <a:pPr algn="just">
              <a:buNone/>
            </a:pPr>
            <a:r>
              <a:rPr lang="pl-PL" sz="1700" dirty="0" smtClean="0"/>
              <a:t>	z wyrytą, częściowo zatartą datą 1654.</a:t>
            </a:r>
          </a:p>
          <a:p>
            <a:pPr>
              <a:buNone/>
            </a:pPr>
            <a:endParaRPr lang="pl-PL" sz="1700" dirty="0"/>
          </a:p>
        </p:txBody>
      </p:sp>
    </p:spTree>
  </p:cSld>
  <p:clrMapOvr>
    <a:masterClrMapping/>
  </p:clrMapOvr>
  <p:transition spd="slow" advClick="0" advTm="10000">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ymbol zastępczy zawartości 2"/>
          <p:cNvSpPr>
            <a:spLocks noGrp="1"/>
          </p:cNvSpPr>
          <p:nvPr>
            <p:ph idx="1"/>
          </p:nvPr>
        </p:nvSpPr>
        <p:spPr>
          <a:xfrm>
            <a:off x="500034" y="1428736"/>
            <a:ext cx="8229600" cy="4525963"/>
          </a:xfrm>
        </p:spPr>
        <p:txBody>
          <a:bodyPr>
            <a:normAutofit lnSpcReduction="10000"/>
          </a:bodyPr>
          <a:lstStyle/>
          <a:p>
            <a:pPr algn="just">
              <a:buNone/>
            </a:pPr>
            <a:r>
              <a:rPr lang="pl-PL" dirty="0" smtClean="0"/>
              <a:t>	</a:t>
            </a:r>
            <a:r>
              <a:rPr lang="pl-PL" sz="2000" b="1" dirty="0" smtClean="0"/>
              <a:t>KOŚCIÓŁ Parafialny </a:t>
            </a:r>
            <a:r>
              <a:rPr lang="pl-PL" sz="2000" dirty="0" smtClean="0"/>
              <a:t>p. w. Matki Boskiej Szkaplerznej. Zbudowany w 1828r. Bez cech stylowych. Zwrócony prezbiterium ku zachodowi. Murowany z cegły, otynkowany. Krótkie prezbiterium zamknięte trójbocznie, przy nim od północy zakrystia. Szersza nawa na rzucie wydłużonego prostokąta, od wschodu wieża z dwiema przybudówkami po bokach. Wnętrze nakryte pozornym sklepieniem. Pod sklepieniem gzyms konsolowy. W szczycie nad nawą data 1828 r. wieża rozdzielona gzymsami na trzy kondygnacje. </a:t>
            </a:r>
          </a:p>
          <a:p>
            <a:pPr algn="just">
              <a:buNone/>
            </a:pPr>
            <a:r>
              <a:rPr lang="pl-PL" sz="2000" dirty="0" smtClean="0"/>
              <a:t>	</a:t>
            </a:r>
          </a:p>
          <a:p>
            <a:pPr algn="just">
              <a:buNone/>
            </a:pPr>
            <a:r>
              <a:rPr lang="pl-PL" sz="2000" b="1" dirty="0" smtClean="0"/>
              <a:t>	OŁTARZ główny</a:t>
            </a:r>
            <a:r>
              <a:rPr lang="pl-PL" sz="2000" dirty="0" smtClean="0"/>
              <a:t>, dwa boczne i ambona w tradycjach barokowych pierwszej połowy XIX w. Chrzcielnica marmurowa z rzeźbioną grupą Chrztu w Jordanie na drewnianej pokrywie pierwsza połowa XIX w. </a:t>
            </a:r>
          </a:p>
          <a:p>
            <a:pPr algn="just">
              <a:buNone/>
            </a:pPr>
            <a:r>
              <a:rPr lang="pl-PL" sz="2000" dirty="0" smtClean="0"/>
              <a:t>	</a:t>
            </a:r>
          </a:p>
          <a:p>
            <a:pPr algn="just">
              <a:buNone/>
            </a:pPr>
            <a:r>
              <a:rPr lang="pl-PL" sz="2000" b="1" dirty="0" smtClean="0"/>
              <a:t>	DOMY</a:t>
            </a:r>
            <a:r>
              <a:rPr lang="pl-PL" sz="2000" dirty="0" smtClean="0"/>
              <a:t> z pierwszej połowy XIX w. Murowane, otynkowane, z dachami siodłowymi krytykami dachówką.   </a:t>
            </a:r>
          </a:p>
          <a:p>
            <a:pPr>
              <a:buNone/>
            </a:pPr>
            <a:endParaRPr lang="pl-PL" sz="3300" dirty="0"/>
          </a:p>
        </p:txBody>
      </p:sp>
      <p:sp>
        <p:nvSpPr>
          <p:cNvPr id="6" name="WordArt 3"/>
          <p:cNvSpPr>
            <a:spLocks noChangeArrowheads="1" noChangeShapeType="1" noTextEdit="1"/>
          </p:cNvSpPr>
          <p:nvPr/>
        </p:nvSpPr>
        <p:spPr bwMode="auto">
          <a:xfrm>
            <a:off x="2571736" y="142852"/>
            <a:ext cx="4214843" cy="1071570"/>
          </a:xfrm>
          <a:prstGeom prst="rect">
            <a:avLst/>
          </a:prstGeom>
        </p:spPr>
        <p:txBody>
          <a:bodyPr wrap="none" fromWordArt="1"/>
          <a:lstStyle/>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WILAMOWA</a:t>
            </a:r>
          </a:p>
        </p:txBody>
      </p:sp>
    </p:spTree>
  </p:cSld>
  <p:clrMapOvr>
    <a:masterClrMapping/>
  </p:clrMapOvr>
  <p:transition spd="slow" advClick="0" advTm="10000">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4929190" y="1500174"/>
            <a:ext cx="3643356" cy="4857808"/>
          </a:xfrm>
          <a:prstGeom prst="rect">
            <a:avLst/>
          </a:prstGeom>
          <a:noFill/>
          <a:ln w="9525">
            <a:noFill/>
            <a:miter lim="800000"/>
            <a:headEnd/>
            <a:tailEnd/>
          </a:ln>
          <a:effectLst/>
        </p:spPr>
      </p:pic>
      <p:sp>
        <p:nvSpPr>
          <p:cNvPr id="5" name="WordArt 3"/>
          <p:cNvSpPr>
            <a:spLocks noChangeArrowheads="1" noChangeShapeType="1" noTextEdit="1"/>
          </p:cNvSpPr>
          <p:nvPr/>
        </p:nvSpPr>
        <p:spPr bwMode="auto">
          <a:xfrm>
            <a:off x="2571736" y="142852"/>
            <a:ext cx="4214843" cy="1071570"/>
          </a:xfrm>
          <a:prstGeom prst="rect">
            <a:avLst/>
          </a:prstGeom>
        </p:spPr>
        <p:txBody>
          <a:bodyPr wrap="none" fromWordArt="1"/>
          <a:lstStyle/>
          <a:p>
            <a:pPr algn="ctr" rtl="0"/>
            <a:r>
              <a:rPr lang="pl-PL" sz="4800" kern="10" dirty="0" smtClean="0">
                <a:ln w="9525">
                  <a:solidFill>
                    <a:srgbClr val="000000"/>
                  </a:solidFill>
                  <a:round/>
                  <a:headEnd/>
                  <a:tailEnd/>
                </a:ln>
                <a:gradFill flip="none" rotWithShape="1">
                  <a:gsLst>
                    <a:gs pos="5900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0"/>
                  <a:tileRect/>
                </a:gradFill>
                <a:latin typeface="Arial Black"/>
              </a:rPr>
              <a:t>STARY PACZKÓW</a:t>
            </a:r>
          </a:p>
        </p:txBody>
      </p:sp>
      <p:sp>
        <p:nvSpPr>
          <p:cNvPr id="6" name="Rectangle 1"/>
          <p:cNvSpPr>
            <a:spLocks noChangeArrowheads="1"/>
          </p:cNvSpPr>
          <p:nvPr/>
        </p:nvSpPr>
        <p:spPr bwMode="auto">
          <a:xfrm>
            <a:off x="285720" y="1357298"/>
            <a:ext cx="407196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pl-PL" sz="1600" b="1" i="0" u="none" strike="noStrike" cap="none" normalizeH="0" baseline="0" dirty="0" smtClean="0">
                <a:ln>
                  <a:noFill/>
                </a:ln>
                <a:solidFill>
                  <a:schemeClr val="tx1"/>
                </a:solidFill>
                <a:effectLst/>
                <a:latin typeface="Arial" pitchFamily="34" charset="0"/>
                <a:ea typeface="Calibri" pitchFamily="34" charset="0"/>
                <a:cs typeface="Arial" pitchFamily="34" charset="0"/>
              </a:rPr>
              <a:t>KOŚCI</a:t>
            </a:r>
            <a:r>
              <a:rPr kumimoji="0" lang="pl-PL" sz="1600" b="1" i="0" u="none" strike="noStrike" cap="none" normalizeH="0" baseline="0" dirty="0" smtClean="0">
                <a:ln>
                  <a:noFill/>
                </a:ln>
                <a:solidFill>
                  <a:schemeClr val="tx1"/>
                </a:solidFill>
                <a:effectLst/>
                <a:latin typeface="Calibri"/>
                <a:ea typeface="Calibri" pitchFamily="34" charset="0"/>
                <a:cs typeface="Arial" pitchFamily="34" charset="0"/>
              </a:rPr>
              <a:t>Ó</a:t>
            </a:r>
            <a:r>
              <a:rPr kumimoji="0" lang="pl-PL" sz="1600" b="1" i="0" u="none" strike="noStrike" cap="none" normalizeH="0" baseline="0" dirty="0" smtClean="0">
                <a:ln>
                  <a:noFill/>
                </a:ln>
                <a:solidFill>
                  <a:schemeClr val="tx1"/>
                </a:solidFill>
                <a:effectLst/>
                <a:latin typeface="Arial" pitchFamily="34" charset="0"/>
                <a:ea typeface="Calibri" pitchFamily="34" charset="0"/>
                <a:cs typeface="Arial" pitchFamily="34" charset="0"/>
              </a:rPr>
              <a:t>Ł PAR. p. w. Wszystkich Świętych</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(fig. 52). 52 Wzmiankowany 1309. 1428 zdewastowany przez husyt</a:t>
            </a:r>
            <a:r>
              <a:rPr kumimoji="0" lang="pl-PL" sz="1600" b="0" i="0" u="none" strike="noStrike" cap="none" normalizeH="0" baseline="0" dirty="0" smtClean="0">
                <a:ln>
                  <a:noFill/>
                </a:ln>
                <a:solidFill>
                  <a:schemeClr val="tx1"/>
                </a:solidFill>
                <a:effectLst/>
                <a:latin typeface="Calibri"/>
                <a:ea typeface="Calibri" pitchFamily="34" charset="0"/>
                <a:cs typeface="Arial" pitchFamily="34" charset="0"/>
              </a:rPr>
              <a:t>ó</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w. Obecny zbudowany w XV. Przedłużony ku zach. 1890. Gotycki, z rozbudowaną neogotycką. Usytuowany na wzniesieniu. Orientowany. Pierwotna część murowana w dolnych partiach z kamienia polnego , w g</a:t>
            </a:r>
            <a:r>
              <a:rPr kumimoji="0" lang="pl-PL" sz="1600" b="0" i="0" u="none" strike="noStrike" cap="none" normalizeH="0" baseline="0" dirty="0" smtClean="0">
                <a:ln>
                  <a:noFill/>
                </a:ln>
                <a:solidFill>
                  <a:schemeClr val="tx1"/>
                </a:solidFill>
                <a:effectLst/>
                <a:latin typeface="Calibri"/>
                <a:ea typeface="Calibri" pitchFamily="34" charset="0"/>
                <a:cs typeface="Arial" pitchFamily="34" charset="0"/>
              </a:rPr>
              <a:t>ó</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rnych z cegły o układzie polskim , z użyciem zendr</a:t>
            </a:r>
            <a:r>
              <a:rPr kumimoji="0" lang="pl-PL" sz="1600" b="0" i="0" u="none" strike="noStrike" cap="none" normalizeH="0" baseline="0" dirty="0" smtClean="0">
                <a:ln>
                  <a:noFill/>
                </a:ln>
                <a:solidFill>
                  <a:schemeClr val="tx1"/>
                </a:solidFill>
                <a:effectLst/>
                <a:latin typeface="Calibri"/>
                <a:ea typeface="Calibri" pitchFamily="34" charset="0"/>
                <a:cs typeface="Arial" pitchFamily="34" charset="0"/>
              </a:rPr>
              <a:t>ó</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wki. Nawa czteroprzęsłowa , z dwoma przęsłami wsch. Gotyckimi , dwoma zach. 1890.Wewnątrz sklepienia krzyżowo-żebrowe 1890. Tęcza zamknięta łukiem ostrym. </a:t>
            </a:r>
            <a:r>
              <a:rPr kumimoji="0" lang="pl-PL" sz="1600" b="1" i="0" u="none" strike="noStrike" cap="none" normalizeH="0" baseline="0" dirty="0" smtClean="0">
                <a:ln>
                  <a:noFill/>
                </a:ln>
                <a:solidFill>
                  <a:schemeClr val="tx1"/>
                </a:solidFill>
                <a:effectLst/>
                <a:latin typeface="Arial" pitchFamily="34" charset="0"/>
                <a:ea typeface="Calibri" pitchFamily="34" charset="0"/>
                <a:cs typeface="Arial" pitchFamily="34" charset="0"/>
              </a:rPr>
              <a:t>Dzwon</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odlany </a:t>
            </a:r>
            <a:r>
              <a:rPr kumimoji="0" lang="pl-PL" sz="16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1575 przez Marcina z </a:t>
            </a:r>
            <a:r>
              <a:rPr kumimoji="0" lang="pl-PL" sz="1600" b="0"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Klatovych</a:t>
            </a:r>
            <a:r>
              <a:rPr kumimoji="0" lang="pl-PL" sz="16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z fundacji Marcina I bpa wrocławskiego, z muzykującymi puttami. Przy kościele figura kamienna z rzeźbioną grupą. Ukrzyżowana na wolutowym postumencie, na kt</a:t>
            </a:r>
            <a:r>
              <a:rPr kumimoji="0" lang="pl-PL" sz="1600" b="0" i="0" u="none" strike="noStrike" cap="none" normalizeH="0" baseline="0" dirty="0" smtClean="0">
                <a:ln>
                  <a:noFill/>
                </a:ln>
                <a:solidFill>
                  <a:schemeClr val="tx1"/>
                </a:solidFill>
                <a:effectLst/>
                <a:latin typeface="Calibri"/>
                <a:ea typeface="Calibri" pitchFamily="34" charset="0"/>
                <a:cs typeface="Arial" pitchFamily="34" charset="0"/>
              </a:rPr>
              <a:t>ó</a:t>
            </a: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rym zatarty napis i data 1814.    </a:t>
            </a:r>
            <a:endParaRPr kumimoji="0" lang="pl-PL"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l-PL"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endParaRPr kumimoji="0" lang="pl-PL"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advClick="0" advTm="1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linds(horizontal)">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4|2.6|3.1|5.7"/>
</p:tagLst>
</file>

<file path=ppt/tags/tag2.xml><?xml version="1.0" encoding="utf-8"?>
<p:tagLst xmlns:a="http://schemas.openxmlformats.org/drawingml/2006/main" xmlns:r="http://schemas.openxmlformats.org/officeDocument/2006/relationships" xmlns:p="http://schemas.openxmlformats.org/presentationml/2006/main">
  <p:tag name="TIMING" val="|0.9|0.8|1|0.8"/>
</p:tagLst>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1172</TotalTime>
  <Words>969</Words>
  <Application>Microsoft Office PowerPoint</Application>
  <PresentationFormat>Pokaz na ekranie (4:3)</PresentationFormat>
  <Paragraphs>61</Paragraphs>
  <Slides>16</Slides>
  <Notes>0</Notes>
  <HiddenSlides>0</HiddenSlides>
  <MMClips>0</MMClips>
  <ScaleCrop>false</ScaleCrop>
  <HeadingPairs>
    <vt:vector size="4" baseType="variant">
      <vt:variant>
        <vt:lpstr>Motyw</vt:lpstr>
      </vt:variant>
      <vt:variant>
        <vt:i4>1</vt:i4>
      </vt:variant>
      <vt:variant>
        <vt:lpstr>Tytuły slajdów</vt:lpstr>
      </vt:variant>
      <vt:variant>
        <vt:i4>16</vt:i4>
      </vt:variant>
    </vt:vector>
  </HeadingPairs>
  <TitlesOfParts>
    <vt:vector size="17" baseType="lpstr">
      <vt:lpstr>Motyw pakietu Office</vt:lpstr>
      <vt:lpstr>Slajd 1</vt:lpstr>
      <vt:lpstr>Slajd 2</vt:lpstr>
      <vt:lpstr>Slajd 3</vt:lpstr>
      <vt:lpstr>Slajd 4</vt:lpstr>
      <vt:lpstr>Slajd 5</vt:lpstr>
      <vt:lpstr>Slajd 6</vt:lpstr>
      <vt:lpstr>Slajd 7</vt:lpstr>
      <vt:lpstr>Slajd 8</vt:lpstr>
      <vt:lpstr>Slajd 9</vt:lpstr>
      <vt:lpstr>Slajd 10</vt:lpstr>
      <vt:lpstr>Slajd 11</vt:lpstr>
      <vt:lpstr>Slajd 12</vt:lpstr>
      <vt:lpstr>Slajd 13</vt:lpstr>
      <vt:lpstr>Slajd 14</vt:lpstr>
      <vt:lpstr>Slajd 15</vt:lpstr>
      <vt:lpstr>Slajd 16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Wiśniewski</dc:creator>
  <cp:lastModifiedBy>Smoku</cp:lastModifiedBy>
  <cp:revision>319</cp:revision>
  <dcterms:created xsi:type="dcterms:W3CDTF">2010-01-24T18:25:09Z</dcterms:created>
  <dcterms:modified xsi:type="dcterms:W3CDTF">2010-04-29T17:48:09Z</dcterms:modified>
</cp:coreProperties>
</file>